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4" r:id="rId3"/>
    <p:sldId id="265" r:id="rId4"/>
    <p:sldId id="258" r:id="rId5"/>
    <p:sldId id="266" r:id="rId6"/>
    <p:sldId id="257" r:id="rId7"/>
    <p:sldId id="260" r:id="rId8"/>
    <p:sldId id="268" r:id="rId9"/>
    <p:sldId id="269" r:id="rId10"/>
    <p:sldId id="267" r:id="rId11"/>
    <p:sldId id="261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9PR8p+krcU/7zrxwb4HKXA==" hashData="TBPUGDxNHnRGTzpG//wVDRNMuzU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FFDF"/>
    <a:srgbClr val="172B67"/>
    <a:srgbClr val="369062"/>
    <a:srgbClr val="5EFFAE"/>
    <a:srgbClr val="1100F2"/>
    <a:srgbClr val="6990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24" autoAdjust="0"/>
  </p:normalViewPr>
  <p:slideViewPr>
    <p:cSldViewPr snapToGrid="0" snapToObjects="1">
      <p:cViewPr>
        <p:scale>
          <a:sx n="100" d="100"/>
          <a:sy n="100" d="100"/>
        </p:scale>
        <p:origin x="-80" y="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C7069-DC7F-5D41-B9D0-DAA10149EE1C}" type="datetimeFigureOut">
              <a:rPr lang="en-US" smtClean="0"/>
              <a:t>8/14/18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E941E-52B2-494A-9FFD-CDCE5AF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0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E941E-52B2-494A-9FFD-CDCE5AFBAF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88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E941E-52B2-494A-9FFD-CDCE5AFBAF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4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E941E-52B2-494A-9FFD-CDCE5AFBAF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46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0"/>
            <a:ext cx="9143998" cy="175229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INDUSTRIAL HEMP </a:t>
            </a:r>
            <a:b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 HAWAI`I</a:t>
            </a:r>
            <a:r>
              <a:rPr lang="en-US" dirty="0" smtClean="0">
                <a:solidFill>
                  <a:srgbClr val="008000"/>
                </a:solidFill>
              </a:rPr>
              <a:t>	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663312"/>
            <a:ext cx="9143999" cy="1929972"/>
          </a:xfrm>
          <a:solidFill>
            <a:srgbClr val="AFDDF8"/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UNIVERSITY OF HAWAI`I AT MANOA PROJECTS</a:t>
            </a:r>
          </a:p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</a:t>
            </a:r>
          </a:p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HDOA LICENSING PROGRAM FOR FARMERS</a:t>
            </a:r>
          </a:p>
          <a:p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534561"/>
            <a:ext cx="9143999" cy="1631216"/>
          </a:xfrm>
          <a:prstGeom prst="rect">
            <a:avLst/>
          </a:prstGeom>
          <a:solidFill>
            <a:srgbClr val="AFDD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By</a:t>
            </a:r>
            <a:endParaRPr lang="en-US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Melody </a:t>
            </a:r>
            <a:r>
              <a:rPr lang="en-US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Heidel</a:t>
            </a:r>
            <a:endParaRPr lang="en-US" sz="20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Industrial Hemp Project Manager </a:t>
            </a:r>
          </a:p>
          <a:p>
            <a:pPr algn="ctr"/>
            <a:r>
              <a:rPr lang="en-US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UH-</a:t>
            </a:r>
            <a:r>
              <a:rPr lang="en-US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Manoa</a:t>
            </a:r>
            <a:r>
              <a:rPr lang="en-US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CTAHR, MBBE</a:t>
            </a:r>
          </a:p>
          <a:p>
            <a:pPr algn="ctr"/>
            <a:r>
              <a:rPr lang="en-US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August 7, 2018</a:t>
            </a:r>
          </a:p>
        </p:txBody>
      </p:sp>
    </p:spTree>
    <p:extLst>
      <p:ext uri="{BB962C8B-B14F-4D97-AF65-F5344CB8AC3E}">
        <p14:creationId xmlns:p14="http://schemas.microsoft.com/office/powerpoint/2010/main" val="1116462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2990"/>
            <a:ext cx="8042276" cy="949667"/>
          </a:xfrm>
        </p:spPr>
        <p:txBody>
          <a:bodyPr/>
          <a:lstStyle/>
          <a:p>
            <a:r>
              <a:rPr lang="en-US" sz="4000" dirty="0" smtClean="0"/>
              <a:t>Yuma cultivar available from HDOA</a:t>
            </a:r>
            <a:endParaRPr lang="en-US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2105500"/>
              </p:ext>
            </p:extLst>
          </p:nvPr>
        </p:nvGraphicFramePr>
        <p:xfrm>
          <a:off x="549275" y="1105335"/>
          <a:ext cx="8042276" cy="55258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1989"/>
                <a:gridCol w="2193735"/>
                <a:gridCol w="2111264"/>
                <a:gridCol w="2175288"/>
              </a:tblGrid>
              <a:tr h="4155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/>
                          <a:ea typeface="ＭＳ 明朝"/>
                        </a:rPr>
                        <a:t>YUMA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/>
                          <a:ea typeface="ＭＳ 明朝"/>
                        </a:rPr>
                        <a:t>(data</a:t>
                      </a:r>
                      <a:r>
                        <a:rPr lang="en-US" sz="1200" b="1" baseline="0" dirty="0" smtClean="0">
                          <a:effectLst/>
                          <a:latin typeface="Times New Roman"/>
                          <a:ea typeface="ＭＳ 明朝"/>
                        </a:rPr>
                        <a:t> </a:t>
                      </a:r>
                      <a:r>
                        <a:rPr lang="en-US" sz="1200" b="1" dirty="0" smtClean="0">
                          <a:effectLst/>
                          <a:latin typeface="Times New Roman"/>
                          <a:ea typeface="ＭＳ 明朝"/>
                        </a:rPr>
                        <a:t>as of 8/1/2018)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ＭＳ 明朝"/>
                        </a:rPr>
                        <a:t>PLOT 1   (1</a:t>
                      </a:r>
                      <a:r>
                        <a:rPr lang="en-US" sz="1200" b="1" baseline="30000">
                          <a:effectLst/>
                          <a:latin typeface="Times New Roman"/>
                          <a:ea typeface="ＭＳ 明朝"/>
                        </a:rPr>
                        <a:t>st</a:t>
                      </a:r>
                      <a:r>
                        <a:rPr lang="en-US" sz="1200" b="1">
                          <a:effectLst/>
                          <a:latin typeface="Times New Roman"/>
                          <a:ea typeface="ＭＳ 明朝"/>
                        </a:rPr>
                        <a:t> gen. seed)</a:t>
                      </a:r>
                      <a:endParaRPr lang="en-US" sz="12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ＭＳ 明朝"/>
                        </a:rPr>
                        <a:t>PLOT 2    (1</a:t>
                      </a:r>
                      <a:r>
                        <a:rPr lang="en-US" sz="1200" b="1" baseline="30000" dirty="0">
                          <a:effectLst/>
                          <a:latin typeface="Times New Roman"/>
                          <a:ea typeface="ＭＳ 明朝"/>
                        </a:rPr>
                        <a:t>st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ＭＳ 明朝"/>
                        </a:rPr>
                        <a:t> gen. seed)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ＭＳ 明朝"/>
                        </a:rPr>
                        <a:t>PLOT 3    (2</a:t>
                      </a:r>
                      <a:r>
                        <a:rPr lang="en-US" sz="1200" b="1" baseline="30000">
                          <a:effectLst/>
                          <a:latin typeface="Times New Roman"/>
                          <a:ea typeface="ＭＳ 明朝"/>
                        </a:rPr>
                        <a:t>nd</a:t>
                      </a:r>
                      <a:r>
                        <a:rPr lang="en-US" sz="1200" b="1">
                          <a:effectLst/>
                          <a:latin typeface="Times New Roman"/>
                          <a:ea typeface="ＭＳ 明朝"/>
                        </a:rPr>
                        <a:t> gen. seed)</a:t>
                      </a:r>
                      <a:endParaRPr lang="en-US" sz="12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72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ＭＳ 明朝"/>
                        </a:rPr>
                        <a:t>Date Planted</a:t>
                      </a:r>
                      <a:endParaRPr lang="en-US" sz="12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ＭＳ 明朝"/>
                        </a:rPr>
                        <a:t>January 16, 2018</a:t>
                      </a:r>
                      <a:endParaRPr lang="en-US" sz="12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ＭＳ 明朝"/>
                        </a:rPr>
                        <a:t>May 8, 2018</a:t>
                      </a:r>
                      <a:endParaRPr lang="en-US" sz="12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ＭＳ 明朝"/>
                        </a:rPr>
                        <a:t>June 5, 2018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7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ＭＳ 明朝"/>
                        </a:rPr>
                        <a:t>Date sprouts emerge</a:t>
                      </a:r>
                      <a:endParaRPr lang="en-US" sz="12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ＭＳ 明朝"/>
                        </a:rPr>
                        <a:t>Day 3 to 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ＭＳ 明朝"/>
                        </a:rPr>
                        <a:t>Day 2 to 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ＭＳ 明朝"/>
                        </a:rPr>
                        <a:t>Day 2 to 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8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ＭＳ 明朝"/>
                        </a:rPr>
                        <a:t>Germination rate</a:t>
                      </a:r>
                      <a:endParaRPr lang="en-US" sz="1200">
                        <a:effectLst/>
                        <a:latin typeface="Times New Roman"/>
                        <a:ea typeface="ＭＳ 明朝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ＭＳ 明朝"/>
                        </a:rPr>
                        <a:t>(field planted)</a:t>
                      </a:r>
                      <a:endParaRPr lang="en-US" sz="12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ＭＳ 明朝"/>
                        </a:rPr>
                        <a:t>80 to 85% overall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ＭＳ 明朝"/>
                        </a:rPr>
                        <a:t>(ranged from 30% to 90% depending on seed size)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ＭＳ 明朝"/>
                        </a:rPr>
                        <a:t>80-95%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ＭＳ 明朝"/>
                        </a:rPr>
                        <a:t>80 to 85% overall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ＭＳ 明朝"/>
                        </a:rPr>
                        <a:t>(ranged from 35% to 95% depending on seed batch)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9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ＭＳ 明朝"/>
                        </a:rPr>
                        <a:t>Height at 4 weeks</a:t>
                      </a:r>
                      <a:endParaRPr lang="en-US" sz="12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ＭＳ 明朝"/>
                        </a:rPr>
                        <a:t>  4 cm to 23 cm  (median 13 cm)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ＭＳ 明朝"/>
                        </a:rPr>
                        <a:t>5 cm to 40 cm (median 20 cm)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ＭＳ 明朝"/>
                        </a:rPr>
                        <a:t>1 cm to 33 cm (median 12 cm)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7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ＭＳ 明朝"/>
                        </a:rPr>
                        <a:t>Height at 6 weeks</a:t>
                      </a:r>
                      <a:endParaRPr lang="en-US" sz="12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ＭＳ 明朝"/>
                        </a:rPr>
                        <a:t>18 cm to 1.27 m  (median 70 cm)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ＭＳ 明朝"/>
                        </a:rPr>
                        <a:t>10 cm – 1.48 m (median 75 cm)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ＭＳ 明朝"/>
                        </a:rPr>
                        <a:t>1 cm to 1.1 m (median 40 cm)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ＭＳ 明朝"/>
                        </a:rPr>
                        <a:t>Height at 8 weeks</a:t>
                      </a:r>
                      <a:endParaRPr lang="en-US" sz="12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ＭＳ 明朝"/>
                        </a:rPr>
                        <a:t>  7 cm to 1.94 m (median 1.2 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 cm – 2.45 m (median 1.2 m)</a:t>
                      </a:r>
                      <a:endParaRPr lang="en-US" sz="12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ＭＳ 明朝"/>
                        </a:rPr>
                        <a:t>6 cm to 2.07 m (median 1.1 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7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ＭＳ 明朝"/>
                        </a:rPr>
                        <a:t>Height at 12 weeks</a:t>
                      </a:r>
                      <a:endParaRPr lang="en-US" sz="12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ＭＳ 明朝"/>
                        </a:rPr>
                        <a:t> 90 cm to 2.45 m (median 1.7 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ＭＳ 明朝"/>
                        </a:rPr>
                        <a:t>33 cm to </a:t>
                      </a:r>
                      <a:r>
                        <a:rPr lang="en-US" sz="1200" b="1">
                          <a:effectLst/>
                          <a:latin typeface="Times New Roman"/>
                          <a:ea typeface="ＭＳ 明朝"/>
                        </a:rPr>
                        <a:t>4.6 m</a:t>
                      </a:r>
                      <a:r>
                        <a:rPr lang="en-US" sz="1200">
                          <a:effectLst/>
                          <a:latin typeface="Times New Roman"/>
                          <a:ea typeface="ＭＳ 明朝"/>
                        </a:rPr>
                        <a:t> (median 2.3 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ＭＳ 明朝"/>
                        </a:rPr>
                        <a:t>N/A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75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ＭＳ 明朝"/>
                        </a:rPr>
                        <a:t>Height at 16 weeks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ＭＳ 明朝"/>
                        </a:rPr>
                        <a:t>1.05 m to 3.25 m (median 2.3 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ＭＳ 明朝"/>
                        </a:rPr>
                        <a:t>N/A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ＭＳ 明朝"/>
                        </a:rPr>
                        <a:t>N/A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5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ＭＳ 明朝"/>
                        </a:rPr>
                        <a:t>Final Height</a:t>
                      </a:r>
                      <a:endParaRPr lang="en-US" sz="12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ＭＳ 明朝"/>
                        </a:rPr>
                        <a:t>Week 28:</a:t>
                      </a:r>
                      <a:endParaRPr lang="en-US" sz="1200">
                        <a:effectLst/>
                        <a:latin typeface="Times New Roman"/>
                        <a:ea typeface="ＭＳ 明朝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ＭＳ 明朝"/>
                        </a:rPr>
                        <a:t>1.69 m to </a:t>
                      </a:r>
                      <a:r>
                        <a:rPr lang="en-US" sz="1200" b="1">
                          <a:effectLst/>
                          <a:latin typeface="Times New Roman"/>
                          <a:ea typeface="ＭＳ 明朝"/>
                        </a:rPr>
                        <a:t>4.3 m</a:t>
                      </a:r>
                      <a:r>
                        <a:rPr lang="en-US" sz="1200">
                          <a:effectLst/>
                          <a:latin typeface="Times New Roman"/>
                          <a:ea typeface="ＭＳ 明朝"/>
                        </a:rPr>
                        <a:t> (median 3.3 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ＭＳ 明朝"/>
                        </a:rPr>
                        <a:t>N/A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ＭＳ 明朝"/>
                        </a:rPr>
                        <a:t>N/A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90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/>
                          <a:ea typeface="ＭＳ 明朝"/>
                        </a:rPr>
                        <a:t>Date 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ＭＳ 明朝"/>
                        </a:rPr>
                        <a:t>1</a:t>
                      </a:r>
                      <a:r>
                        <a:rPr lang="en-US" sz="1200" b="1" baseline="30000" dirty="0">
                          <a:effectLst/>
                          <a:latin typeface="Times New Roman"/>
                          <a:ea typeface="ＭＳ 明朝"/>
                        </a:rPr>
                        <a:t>st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ＭＳ 明朝"/>
                        </a:rPr>
                        <a:t> flowers </a:t>
                      </a:r>
                      <a:r>
                        <a:rPr lang="en-US" sz="1200" b="1" dirty="0" smtClean="0">
                          <a:effectLst/>
                          <a:latin typeface="Times New Roman"/>
                          <a:ea typeface="ＭＳ 明朝"/>
                        </a:rPr>
                        <a:t>develop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ＭＳ 明朝"/>
                        </a:rPr>
                        <a:t>Week 4</a:t>
                      </a:r>
                      <a:r>
                        <a:rPr lang="en-US" sz="1200" dirty="0">
                          <a:effectLst/>
                          <a:latin typeface="Times New Roman"/>
                          <a:ea typeface="ＭＳ 明朝"/>
                        </a:rPr>
                        <a:t>  (Feb. 12, 2018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ＭＳ 明朝"/>
                        </a:rPr>
                        <a:t>):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ＭＳ 明朝"/>
                        </a:rPr>
                        <a:t>male</a:t>
                      </a:r>
                      <a:r>
                        <a:rPr lang="en-US" sz="1200" baseline="0" dirty="0" smtClean="0">
                          <a:effectLst/>
                          <a:latin typeface="Times New Roman"/>
                          <a:ea typeface="ＭＳ 明朝"/>
                        </a:rPr>
                        <a:t> and female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ＭＳ 明朝"/>
                        </a:rPr>
                        <a:t>Week 11</a:t>
                      </a:r>
                      <a:r>
                        <a:rPr lang="en-US" sz="1200" dirty="0">
                          <a:effectLst/>
                          <a:latin typeface="Times New Roman"/>
                          <a:ea typeface="ＭＳ 明朝"/>
                        </a:rPr>
                        <a:t> (July 24, 2018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ＭＳ 明朝"/>
                        </a:rPr>
                        <a:t>):</a:t>
                      </a:r>
                      <a:r>
                        <a:rPr lang="en-US" sz="1200" baseline="0" dirty="0" smtClean="0">
                          <a:effectLst/>
                          <a:latin typeface="Times New Roman"/>
                          <a:ea typeface="ＭＳ 明朝"/>
                        </a:rPr>
                        <a:t> male buds and some poss. female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/>
                          <a:ea typeface="ＭＳ 明朝"/>
                        </a:rPr>
                        <a:t>Weeks 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ＭＳ 明朝"/>
                        </a:rPr>
                        <a:t>7-8</a:t>
                      </a:r>
                      <a:r>
                        <a:rPr lang="en-US" sz="1200" dirty="0">
                          <a:effectLst/>
                          <a:latin typeface="Times New Roman"/>
                          <a:ea typeface="ＭＳ 明朝"/>
                        </a:rPr>
                        <a:t>: 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ＭＳ 明朝"/>
                        </a:rPr>
                        <a:t>poss. </a:t>
                      </a:r>
                      <a:r>
                        <a:rPr lang="en-US" sz="1200" dirty="0">
                          <a:effectLst/>
                          <a:latin typeface="Times New Roman"/>
                          <a:ea typeface="ＭＳ 明朝"/>
                        </a:rPr>
                        <a:t>females </a:t>
                      </a:r>
                      <a:r>
                        <a:rPr lang="en-US" sz="1200" dirty="0" err="1" smtClean="0">
                          <a:effectLst/>
                          <a:latin typeface="Times New Roman"/>
                          <a:ea typeface="ＭＳ 明朝"/>
                        </a:rPr>
                        <a:t>ID’d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ＭＳ 明朝"/>
                        </a:rPr>
                        <a:t> </a:t>
                      </a:r>
                      <a:r>
                        <a:rPr lang="en-US" sz="1200" b="1" dirty="0" smtClean="0">
                          <a:effectLst/>
                          <a:latin typeface="Times New Roman"/>
                          <a:ea typeface="ＭＳ 明朝"/>
                        </a:rPr>
                        <a:t>Week 9</a:t>
                      </a:r>
                      <a:r>
                        <a:rPr lang="en-US" sz="1200" b="1" baseline="0" dirty="0" smtClean="0">
                          <a:effectLst/>
                          <a:latin typeface="Times New Roman"/>
                          <a:ea typeface="ＭＳ 明朝"/>
                        </a:rPr>
                        <a:t> </a:t>
                      </a:r>
                      <a:r>
                        <a:rPr lang="en-US" sz="1200" b="0" baseline="0" dirty="0" smtClean="0">
                          <a:effectLst/>
                          <a:latin typeface="Times New Roman"/>
                          <a:ea typeface="ＭＳ 明朝"/>
                        </a:rPr>
                        <a:t>(Aug.7):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ＭＳ 明朝"/>
                        </a:rPr>
                        <a:t> 1</a:t>
                      </a:r>
                      <a:r>
                        <a:rPr lang="en-US" sz="1200" baseline="30000" dirty="0" smtClean="0">
                          <a:effectLst/>
                          <a:latin typeface="Times New Roman"/>
                          <a:ea typeface="ＭＳ 明朝"/>
                        </a:rPr>
                        <a:t>st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ＭＳ 明朝"/>
                        </a:rPr>
                        <a:t> male buds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2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ＭＳ 明朝"/>
                        </a:rPr>
                        <a:t>Date 1</a:t>
                      </a:r>
                      <a:r>
                        <a:rPr lang="en-US" sz="1200" b="1" baseline="30000">
                          <a:effectLst/>
                          <a:latin typeface="Times New Roman"/>
                          <a:ea typeface="ＭＳ 明朝"/>
                        </a:rPr>
                        <a:t>st</a:t>
                      </a:r>
                      <a:r>
                        <a:rPr lang="en-US" sz="1200" b="1">
                          <a:effectLst/>
                          <a:latin typeface="Times New Roman"/>
                          <a:ea typeface="ＭＳ 明朝"/>
                        </a:rPr>
                        <a:t> seeds appear</a:t>
                      </a:r>
                      <a:endParaRPr lang="en-US" sz="12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ＭＳ 明朝"/>
                        </a:rPr>
                        <a:t>Week 8 (March 14, 2018)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ＭＳ 明朝"/>
                        </a:rPr>
                        <a:t>N/A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ＭＳ 明朝"/>
                        </a:rPr>
                        <a:t>N/A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34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ＭＳ 明朝"/>
                        </a:rPr>
                        <a:t>Date of THC testing</a:t>
                      </a:r>
                      <a:endParaRPr lang="en-US" sz="12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ＭＳ 明朝"/>
                        </a:rPr>
                        <a:t>Week 14 (April 24, 2018)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ＭＳ 明朝"/>
                        </a:rPr>
                        <a:t>N/A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ＭＳ 明朝"/>
                        </a:rPr>
                        <a:t>N/A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4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ＭＳ 明朝"/>
                        </a:rPr>
                        <a:t>Date of seed harvest</a:t>
                      </a:r>
                      <a:endParaRPr lang="en-US" sz="12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ＭＳ 明朝"/>
                        </a:rPr>
                        <a:t>Weeks 15 to 17 (May 1-14, 2018)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ＭＳ 明朝"/>
                        </a:rPr>
                        <a:t>N/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ＭＳ 明朝"/>
                        </a:rPr>
                        <a:t>A (anticipate</a:t>
                      </a:r>
                      <a:r>
                        <a:rPr lang="en-US" sz="1200" baseline="0" dirty="0" smtClean="0">
                          <a:effectLst/>
                          <a:latin typeface="Times New Roman"/>
                          <a:ea typeface="ＭＳ 明朝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ＭＳ 明朝"/>
                        </a:rPr>
                        <a:t>September</a:t>
                      </a:r>
                      <a:r>
                        <a:rPr lang="en-US" sz="1200" baseline="0" dirty="0" smtClean="0">
                          <a:effectLst/>
                          <a:latin typeface="Times New Roman"/>
                          <a:ea typeface="ＭＳ 明朝"/>
                        </a:rPr>
                        <a:t>)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ＭＳ 明朝"/>
                        </a:rPr>
                        <a:t>N/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ＭＳ 明朝"/>
                        </a:rPr>
                        <a:t>A (anticipate</a:t>
                      </a:r>
                      <a:r>
                        <a:rPr lang="en-US" sz="1200" baseline="0" dirty="0" smtClean="0">
                          <a:effectLst/>
                          <a:latin typeface="Times New Roman"/>
                          <a:ea typeface="ＭＳ 明朝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ＭＳ 明朝"/>
                        </a:rPr>
                        <a:t>October</a:t>
                      </a:r>
                      <a:r>
                        <a:rPr lang="en-US" sz="1200" baseline="0" dirty="0" smtClean="0">
                          <a:effectLst/>
                          <a:latin typeface="Times New Roman"/>
                          <a:ea typeface="ＭＳ 明朝"/>
                        </a:rPr>
                        <a:t>)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8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ＭＳ 明朝"/>
                        </a:rPr>
                        <a:t>Date senesced</a:t>
                      </a:r>
                      <a:endParaRPr lang="en-US" sz="12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ＭＳ 明朝"/>
                        </a:rPr>
                        <a:t>+/- Week 18 (May 24, 2018)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*Week 29 (Aug. 7, 2018): Many dead; some still alive but ailing 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ＭＳ 明朝"/>
                        </a:rPr>
                        <a:t>N/A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ＭＳ 明朝"/>
                        </a:rPr>
                        <a:t>N/A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1136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900"/>
            <a:ext cx="9144000" cy="796832"/>
          </a:xfrm>
        </p:spPr>
        <p:txBody>
          <a:bodyPr/>
          <a:lstStyle/>
          <a:p>
            <a:r>
              <a:rPr lang="en-US" dirty="0" smtClean="0"/>
              <a:t>Rules for Growing Hemp in Hawai`i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55700"/>
            <a:ext cx="8042276" cy="4767059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YOU MUST GET A LICENSE FROM HDOA TO GROW HEMP</a:t>
            </a:r>
          </a:p>
          <a:p>
            <a:pPr lvl="0"/>
            <a:r>
              <a:rPr lang="en-US" dirty="0">
                <a:solidFill>
                  <a:srgbClr val="1F5D28"/>
                </a:solidFill>
              </a:rPr>
              <a:t>A</a:t>
            </a:r>
            <a:r>
              <a:rPr lang="en-US" dirty="0" smtClean="0">
                <a:solidFill>
                  <a:srgbClr val="1F5D28"/>
                </a:solidFill>
              </a:rPr>
              <a:t>pply </a:t>
            </a:r>
            <a:r>
              <a:rPr lang="en-US" dirty="0">
                <a:solidFill>
                  <a:srgbClr val="1F5D28"/>
                </a:solidFill>
              </a:rPr>
              <a:t>anytime; licenses issued every four months </a:t>
            </a:r>
            <a:endParaRPr lang="en-US" dirty="0" smtClean="0">
              <a:solidFill>
                <a:srgbClr val="1F5D28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369062"/>
                </a:solidFill>
              </a:rPr>
              <a:t>(</a:t>
            </a:r>
            <a:r>
              <a:rPr lang="en-US" dirty="0">
                <a:solidFill>
                  <a:srgbClr val="369062"/>
                </a:solidFill>
              </a:rPr>
              <a:t>March, June, September, December)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nnual </a:t>
            </a:r>
            <a:r>
              <a:rPr lang="en-US" dirty="0">
                <a:solidFill>
                  <a:schemeClr val="tx1"/>
                </a:solidFill>
              </a:rPr>
              <a:t>cost: $250 plus $2/acre (up to 10 acres per license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rgbClr val="17461E"/>
                </a:solidFill>
              </a:rPr>
              <a:t>HDOA website: </a:t>
            </a:r>
            <a:r>
              <a:rPr lang="en-US" sz="2800" b="1" dirty="0" smtClean="0">
                <a:solidFill>
                  <a:srgbClr val="17461E"/>
                </a:solidFill>
              </a:rPr>
              <a:t>www.hdoa.hawaii.gov</a:t>
            </a:r>
            <a:r>
              <a:rPr lang="en-US" sz="2800" b="1" dirty="0">
                <a:solidFill>
                  <a:srgbClr val="17461E"/>
                </a:solidFill>
              </a:rPr>
              <a:t>/</a:t>
            </a:r>
            <a:r>
              <a:rPr lang="en-US" sz="2800" b="1" dirty="0" smtClean="0">
                <a:solidFill>
                  <a:srgbClr val="17461E"/>
                </a:solidFill>
              </a:rPr>
              <a:t>hemp 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buFont typeface="Wingdings" charset="2"/>
              <a:buChar char="Ø"/>
            </a:pPr>
            <a:r>
              <a:rPr lang="en-US" dirty="0">
                <a:solidFill>
                  <a:srgbClr val="369062"/>
                </a:solidFill>
              </a:rPr>
              <a:t>information on cultivars and availability timeline</a:t>
            </a:r>
          </a:p>
          <a:p>
            <a:pPr lvl="1">
              <a:spcBef>
                <a:spcPts val="800"/>
              </a:spcBef>
              <a:buFont typeface="Wingdings" charset="2"/>
              <a:buChar char="Ø"/>
            </a:pPr>
            <a:r>
              <a:rPr lang="en-US" dirty="0">
                <a:solidFill>
                  <a:srgbClr val="369062"/>
                </a:solidFill>
              </a:rPr>
              <a:t>compliance requirements </a:t>
            </a:r>
            <a:r>
              <a:rPr lang="en-US" dirty="0" smtClean="0">
                <a:solidFill>
                  <a:srgbClr val="369062"/>
                </a:solidFill>
              </a:rPr>
              <a:t>(cultivar approval, THC </a:t>
            </a:r>
            <a:r>
              <a:rPr lang="en-US" dirty="0">
                <a:solidFill>
                  <a:srgbClr val="369062"/>
                </a:solidFill>
              </a:rPr>
              <a:t>testing, pesticide usage, security, reports)</a:t>
            </a:r>
          </a:p>
          <a:p>
            <a:pPr lvl="1">
              <a:spcBef>
                <a:spcPts val="800"/>
              </a:spcBef>
              <a:buFont typeface="Wingdings" charset="2"/>
              <a:buChar char="Ø"/>
            </a:pPr>
            <a:r>
              <a:rPr lang="en-US" sz="2800" b="1" dirty="0">
                <a:solidFill>
                  <a:srgbClr val="17461E"/>
                </a:solidFill>
              </a:rPr>
              <a:t>Program Contact: </a:t>
            </a:r>
            <a:r>
              <a:rPr lang="en-US" sz="2800" b="1" dirty="0" smtClean="0">
                <a:solidFill>
                  <a:srgbClr val="17461E"/>
                </a:solidFill>
              </a:rPr>
              <a:t>Shelley Choy</a:t>
            </a:r>
          </a:p>
          <a:p>
            <a:pPr marL="349250" lvl="1" indent="0">
              <a:buNone/>
            </a:pPr>
            <a:r>
              <a:rPr lang="en-US" sz="2800" b="1" dirty="0">
                <a:solidFill>
                  <a:srgbClr val="17461E"/>
                </a:solidFill>
              </a:rPr>
              <a:t>	</a:t>
            </a:r>
            <a:r>
              <a:rPr lang="en-US" sz="2800" b="1" dirty="0" err="1" smtClean="0">
                <a:solidFill>
                  <a:srgbClr val="17461E"/>
                </a:solidFill>
              </a:rPr>
              <a:t>shelley.n.choy</a:t>
            </a:r>
            <a:r>
              <a:rPr lang="en-US" sz="2800" b="1" dirty="0" err="1">
                <a:solidFill>
                  <a:srgbClr val="17461E"/>
                </a:solidFill>
              </a:rPr>
              <a:t>@hawaii.gov</a:t>
            </a:r>
            <a:r>
              <a:rPr lang="en-US" sz="2800" dirty="0">
                <a:solidFill>
                  <a:srgbClr val="17461E"/>
                </a:solidFill>
              </a:rPr>
              <a:t>  or </a:t>
            </a:r>
            <a:r>
              <a:rPr lang="en-US" sz="2800" b="1" dirty="0">
                <a:solidFill>
                  <a:srgbClr val="17461E"/>
                </a:solidFill>
              </a:rPr>
              <a:t>(808) 832-0676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403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45" y="226188"/>
            <a:ext cx="8247126" cy="735226"/>
          </a:xfrm>
          <a:solidFill>
            <a:srgbClr val="D5FFD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Hemp Informational Resources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45" y="1087042"/>
            <a:ext cx="8247125" cy="2881998"/>
          </a:xfrm>
          <a:noFill/>
          <a:ln>
            <a:solidFill>
              <a:schemeClr val="bg2"/>
            </a:solidFill>
          </a:ln>
          <a:effectLst/>
        </p:spPr>
        <p:txBody>
          <a:bodyPr>
            <a:normAutofit fontScale="85000" lnSpcReduction="10000"/>
          </a:bodyPr>
          <a:lstStyle/>
          <a:p>
            <a:r>
              <a:rPr lang="en-US" sz="3500" b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www.votehemp.com</a:t>
            </a:r>
            <a:r>
              <a:rPr lang="en-US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en-US" sz="32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	Hemp 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Farming Legislation, </a:t>
            </a:r>
            <a:r>
              <a:rPr lang="en-U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Information 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and Advocacy</a:t>
            </a:r>
          </a:p>
          <a:p>
            <a:r>
              <a:rPr lang="en-US" sz="3500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www.naihc.org</a:t>
            </a:r>
            <a:r>
              <a:rPr lang="en-US" sz="3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rgbClr val="79C6F3"/>
                </a:solidFill>
              </a:rPr>
              <a:t>National Advisory in Hemp &amp; CBD </a:t>
            </a:r>
            <a:r>
              <a:rPr lang="en-US" sz="2800" b="1" dirty="0" smtClean="0">
                <a:solidFill>
                  <a:srgbClr val="79C6F3"/>
                </a:solidFill>
              </a:rPr>
              <a:t>	</a:t>
            </a:r>
            <a:r>
              <a:rPr lang="en-US" sz="2600" b="1" dirty="0" smtClean="0">
                <a:solidFill>
                  <a:srgbClr val="AFDDF8"/>
                </a:solidFill>
              </a:rPr>
              <a:t>(</a:t>
            </a:r>
            <a:r>
              <a:rPr lang="en-US" sz="2600" b="1" dirty="0">
                <a:solidFill>
                  <a:srgbClr val="AFDDF8"/>
                </a:solidFill>
              </a:rPr>
              <a:t>includes link to 1913 USDA hemp farming guide</a:t>
            </a:r>
            <a:r>
              <a:rPr lang="en-US" sz="2600" b="1" dirty="0" smtClean="0">
                <a:solidFill>
                  <a:srgbClr val="AFDDF8"/>
                </a:solidFill>
              </a:rPr>
              <a:t>)</a:t>
            </a:r>
            <a:endParaRPr lang="en-US" sz="2600" b="1" dirty="0">
              <a:solidFill>
                <a:srgbClr val="AFDDF8"/>
              </a:solidFill>
            </a:endParaRPr>
          </a:p>
          <a:p>
            <a:r>
              <a:rPr lang="en-US" sz="3100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www.civilbeat.org</a:t>
            </a:r>
            <a:r>
              <a:rPr lang="en-US" sz="31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/2016/07/hemp-</a:t>
            </a:r>
            <a:r>
              <a:rPr lang="en-US" sz="3100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youve</a:t>
            </a:r>
            <a:r>
              <a:rPr lang="en-US" sz="31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-come-a-long-way-</a:t>
            </a:r>
            <a:r>
              <a:rPr lang="en-US" sz="31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baby</a:t>
            </a:r>
            <a:endParaRPr lang="en-US" sz="3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lnSpc>
                <a:spcPct val="60000"/>
              </a:lnSpc>
              <a:buNone/>
            </a:pPr>
            <a:endParaRPr lang="en-US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30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28947" y="4120538"/>
            <a:ext cx="7033953" cy="1430135"/>
          </a:xfrm>
          <a:prstGeom prst="rect">
            <a:avLst/>
          </a:prstGeom>
          <a:solidFill>
            <a:srgbClr val="5EFFAE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C5A86"/>
                </a:solidFill>
              </a:rPr>
              <a:t>My Contact Info:	</a:t>
            </a:r>
          </a:p>
          <a:p>
            <a:endParaRPr lang="en-US" sz="400" b="1" dirty="0" smtClean="0">
              <a:solidFill>
                <a:srgbClr val="0C5A86"/>
              </a:solidFill>
            </a:endParaRPr>
          </a:p>
          <a:p>
            <a:r>
              <a:rPr lang="en-US" b="1" dirty="0" smtClean="0">
                <a:solidFill>
                  <a:srgbClr val="0C5A86"/>
                </a:solidFill>
              </a:rPr>
              <a:t>MELODY HEIDEL			</a:t>
            </a:r>
            <a:r>
              <a:rPr lang="en-US" b="1" dirty="0" err="1" smtClean="0">
                <a:solidFill>
                  <a:srgbClr val="0C5A86"/>
                </a:solidFill>
              </a:rPr>
              <a:t>mheidel</a:t>
            </a:r>
            <a:r>
              <a:rPr lang="en-US" b="1" dirty="0" err="1">
                <a:solidFill>
                  <a:srgbClr val="0C5A86"/>
                </a:solidFill>
              </a:rPr>
              <a:t>@</a:t>
            </a:r>
            <a:r>
              <a:rPr lang="en-US" b="1" dirty="0" err="1" smtClean="0">
                <a:solidFill>
                  <a:srgbClr val="0C5A86"/>
                </a:solidFill>
              </a:rPr>
              <a:t>hawaii.edu</a:t>
            </a:r>
            <a:r>
              <a:rPr lang="en-US" b="1" dirty="0" smtClean="0">
                <a:solidFill>
                  <a:srgbClr val="0C5A86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0C5A86"/>
                </a:solidFill>
              </a:rPr>
              <a:t>Industrial Hemp Project Manager	808-542-4183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0C5A86"/>
                </a:solidFill>
              </a:rPr>
              <a:t>UH-</a:t>
            </a:r>
            <a:r>
              <a:rPr lang="en-US" b="1" dirty="0" err="1" smtClean="0">
                <a:solidFill>
                  <a:srgbClr val="0C5A86"/>
                </a:solidFill>
              </a:rPr>
              <a:t>Manoa</a:t>
            </a:r>
            <a:r>
              <a:rPr lang="en-US" b="1" dirty="0" smtClean="0">
                <a:solidFill>
                  <a:srgbClr val="0C5A86"/>
                </a:solidFill>
              </a:rPr>
              <a:t>, CTAHR, MBBE</a:t>
            </a:r>
            <a:r>
              <a:rPr lang="en-US" sz="2000" b="1" dirty="0" smtClean="0">
                <a:solidFill>
                  <a:srgbClr val="0C5A86"/>
                </a:solidFill>
              </a:rPr>
              <a:t>		</a:t>
            </a:r>
            <a:r>
              <a:rPr lang="en-US" b="1" dirty="0" err="1" smtClean="0">
                <a:solidFill>
                  <a:srgbClr val="0C5A86"/>
                </a:solidFill>
              </a:rPr>
              <a:t>www.hawaiihempsolutions.com</a:t>
            </a:r>
            <a:r>
              <a:rPr lang="en-US" b="1" dirty="0" smtClean="0">
                <a:solidFill>
                  <a:srgbClr val="0C5A8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1130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213224"/>
          </a:xfrm>
        </p:spPr>
        <p:txBody>
          <a:bodyPr/>
          <a:lstStyle/>
          <a:p>
            <a:r>
              <a:rPr lang="en-US" dirty="0" smtClean="0"/>
              <a:t>WHAT IS INDUSTRIAL HEMP?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20800"/>
            <a:ext cx="8042276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Hemp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is Cannabis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sativa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containing </a:t>
            </a: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LESS THAN 0.3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% THC. </a:t>
            </a:r>
            <a:endParaRPr lang="en-US" b="1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It 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DOES NOT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have any psychoactive properties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Its fibers, seed, seed meal, and seed oil are harvested and can be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used to manufacture myriad products, including those made from cotton, petroleum and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timber. </a:t>
            </a:r>
          </a:p>
          <a:p>
            <a:pPr marL="336550" lvl="1" indent="0">
              <a:buNone/>
            </a:pPr>
            <a:r>
              <a:rPr lang="en-US" i="1" dirty="0" smtClean="0">
                <a:solidFill>
                  <a:schemeClr val="tx1">
                    <a:lumMod val="75000"/>
                  </a:schemeClr>
                </a:solidFill>
              </a:rPr>
              <a:t>Imagine the positive impact on Hawaii’s </a:t>
            </a:r>
            <a:r>
              <a:rPr lang="en-US" b="1" i="1" dirty="0" smtClean="0">
                <a:solidFill>
                  <a:schemeClr val="tx1">
                    <a:lumMod val="75000"/>
                  </a:schemeClr>
                </a:solidFill>
              </a:rPr>
              <a:t>import security </a:t>
            </a:r>
            <a:r>
              <a:rPr lang="en-US" i="1" dirty="0" smtClean="0">
                <a:solidFill>
                  <a:schemeClr val="tx1">
                    <a:lumMod val="75000"/>
                  </a:schemeClr>
                </a:solidFill>
              </a:rPr>
              <a:t>and </a:t>
            </a:r>
            <a:r>
              <a:rPr lang="en-US" b="1" i="1" dirty="0" smtClean="0">
                <a:solidFill>
                  <a:schemeClr val="tx1">
                    <a:lumMod val="75000"/>
                  </a:schemeClr>
                </a:solidFill>
              </a:rPr>
              <a:t>disaster preparedness </a:t>
            </a:r>
            <a:r>
              <a:rPr lang="en-US" i="1" dirty="0" smtClean="0">
                <a:solidFill>
                  <a:schemeClr val="tx1">
                    <a:lumMod val="75000"/>
                  </a:schemeClr>
                </a:solidFill>
              </a:rPr>
              <a:t>(and costs) if items like </a:t>
            </a:r>
            <a:r>
              <a:rPr lang="en-US" b="1" i="1" dirty="0" smtClean="0">
                <a:solidFill>
                  <a:schemeClr val="tx1">
                    <a:lumMod val="75000"/>
                  </a:schemeClr>
                </a:solidFill>
              </a:rPr>
              <a:t>toilet paper</a:t>
            </a:r>
            <a:r>
              <a:rPr lang="en-US" i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tx1">
                    <a:lumMod val="75000"/>
                  </a:schemeClr>
                </a:solidFill>
              </a:rPr>
              <a:t>and </a:t>
            </a:r>
            <a:r>
              <a:rPr lang="en-US" b="1" i="1" dirty="0" smtClean="0">
                <a:solidFill>
                  <a:schemeClr val="tx1">
                    <a:lumMod val="75000"/>
                  </a:schemeClr>
                </a:solidFill>
              </a:rPr>
              <a:t>building materials </a:t>
            </a:r>
            <a:r>
              <a:rPr lang="en-US" i="1" dirty="0" smtClean="0">
                <a:solidFill>
                  <a:schemeClr val="tx1">
                    <a:lumMod val="75000"/>
                  </a:schemeClr>
                </a:solidFill>
              </a:rPr>
              <a:t>were produced here!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Its seed is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very nutritious and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its oil is used in beauty products. 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It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is also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contains CBD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(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cannabidiol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), a NON-psychoactive compound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used to treat medical issues such as seizures, pain, inflammation, etc. 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Fast growing, weed suppressant,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drought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tolerant. Can handle wet areas IF good drainage.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Known for being pest resistant elsewhere (still assessing pest impact in Hawaii microclimates).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733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Screen Shot 2018-07-30 at 10.18.36 PM.png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3" b="99688" l="467" r="100000">
                        <a14:foregroundMark x1="47608" y1="49688" x2="48191" y2="47813"/>
                        <a14:foregroundMark x1="49358" y1="49375" x2="49358" y2="49375"/>
                        <a14:foregroundMark x1="65228" y1="30312" x2="59627" y2="39688"/>
                        <a14:foregroundMark x1="44691" y1="40000" x2="46208" y2="40313"/>
                        <a14:foregroundMark x1="45858" y1="33438" x2="47258" y2="33750"/>
                        <a14:foregroundMark x1="49592" y1="32188" x2="50408" y2="34063"/>
                        <a14:foregroundMark x1="56593" y1="29375" x2="56593" y2="29375"/>
                        <a14:foregroundMark x1="53326" y1="72500" x2="51575" y2="52812"/>
                        <a14:backgroundMark x1="56593" y1="52500" x2="56593" y2="52500"/>
                        <a14:backgroundMark x1="52159" y1="31875" x2="64294" y2="52188"/>
                        <a14:backgroundMark x1="53676" y1="31875" x2="65228" y2="50938"/>
                        <a14:backgroundMark x1="51692" y1="35000" x2="45041" y2="47188"/>
                        <a14:backgroundMark x1="52159" y1="36875" x2="52159" y2="36875"/>
                        <a14:backgroundMark x1="57176" y1="48125" x2="60560" y2="54063"/>
                        <a14:backgroundMark x1="54726" y1="44375" x2="53909" y2="51250"/>
                        <a14:backgroundMark x1="63944" y1="53438" x2="47958" y2="47813"/>
                        <a14:backgroundMark x1="52859" y1="51875" x2="52859" y2="51875"/>
                        <a14:backgroundMark x1="52859" y1="51875" x2="63477" y2="53438"/>
                        <a14:backgroundMark x1="58810" y1="56875" x2="58810" y2="5687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3077" b="-23077"/>
          <a:stretch>
            <a:fillRect/>
          </a:stretch>
        </p:blipFill>
        <p:spPr>
          <a:xfrm>
            <a:off x="371475" y="1072207"/>
            <a:ext cx="8401050" cy="6152818"/>
          </a:xfrm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1632931" y="6304492"/>
            <a:ext cx="5871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Image source: </a:t>
            </a:r>
            <a:r>
              <a:rPr lang="en-US" dirty="0" err="1" smtClean="0"/>
              <a:t>www.eco-canna.com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71475" y="154306"/>
            <a:ext cx="8401050" cy="18158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Parts, Products, and 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Uses</a:t>
            </a:r>
          </a:p>
          <a:p>
            <a:pPr lvl="0"/>
            <a:r>
              <a:rPr lang="en-US" sz="2400" dirty="0" smtClean="0">
                <a:solidFill>
                  <a:srgbClr val="17461E"/>
                </a:solidFill>
              </a:rPr>
              <a:t>Fiber</a:t>
            </a:r>
            <a:r>
              <a:rPr lang="en-US" sz="2400" dirty="0">
                <a:solidFill>
                  <a:srgbClr val="17461E"/>
                </a:solidFill>
              </a:rPr>
              <a:t>, </a:t>
            </a:r>
            <a:r>
              <a:rPr lang="en-US" sz="2400" dirty="0" err="1">
                <a:solidFill>
                  <a:srgbClr val="17461E"/>
                </a:solidFill>
              </a:rPr>
              <a:t>bioplastics</a:t>
            </a:r>
            <a:r>
              <a:rPr lang="en-US" sz="2400" dirty="0">
                <a:solidFill>
                  <a:srgbClr val="17461E"/>
                </a:solidFill>
              </a:rPr>
              <a:t>, </a:t>
            </a:r>
            <a:r>
              <a:rPr lang="en-US" sz="2400" dirty="0" err="1" smtClean="0">
                <a:solidFill>
                  <a:srgbClr val="17461E"/>
                </a:solidFill>
              </a:rPr>
              <a:t>hempcrete</a:t>
            </a:r>
            <a:r>
              <a:rPr lang="en-US" sz="2400" dirty="0" smtClean="0">
                <a:solidFill>
                  <a:srgbClr val="17461E"/>
                </a:solidFill>
              </a:rPr>
              <a:t>, nutrition, beauty products, </a:t>
            </a:r>
            <a:r>
              <a:rPr lang="en-US" sz="2400" dirty="0">
                <a:solidFill>
                  <a:srgbClr val="17461E"/>
                </a:solidFill>
              </a:rPr>
              <a:t>value-</a:t>
            </a:r>
            <a:r>
              <a:rPr lang="en-US" sz="2400" dirty="0" smtClean="0">
                <a:solidFill>
                  <a:srgbClr val="17461E"/>
                </a:solidFill>
              </a:rPr>
              <a:t>added products, </a:t>
            </a:r>
            <a:r>
              <a:rPr lang="en-US" sz="2400" dirty="0">
                <a:solidFill>
                  <a:srgbClr val="17461E"/>
                </a:solidFill>
              </a:rPr>
              <a:t>biofuel, animal feed</a:t>
            </a:r>
            <a:r>
              <a:rPr lang="en-US" sz="2400" dirty="0" smtClean="0">
                <a:solidFill>
                  <a:srgbClr val="17461E"/>
                </a:solidFill>
              </a:rPr>
              <a:t>,</a:t>
            </a:r>
            <a:r>
              <a:rPr lang="en-US" sz="2400" dirty="0">
                <a:solidFill>
                  <a:srgbClr val="17461E"/>
                </a:solidFill>
              </a:rPr>
              <a:t> </a:t>
            </a:r>
            <a:r>
              <a:rPr lang="en-US" sz="2400" dirty="0" err="1">
                <a:solidFill>
                  <a:srgbClr val="17461E"/>
                </a:solidFill>
              </a:rPr>
              <a:t>autoparts</a:t>
            </a:r>
            <a:r>
              <a:rPr lang="en-US" sz="2400" dirty="0">
                <a:solidFill>
                  <a:srgbClr val="17461E"/>
                </a:solidFill>
              </a:rPr>
              <a:t>, </a:t>
            </a:r>
            <a:r>
              <a:rPr lang="en-US" sz="2400" dirty="0" err="1">
                <a:solidFill>
                  <a:srgbClr val="17461E"/>
                </a:solidFill>
              </a:rPr>
              <a:t>supercapacitors</a:t>
            </a:r>
            <a:r>
              <a:rPr lang="en-US" sz="2400" dirty="0">
                <a:solidFill>
                  <a:srgbClr val="17461E"/>
                </a:solidFill>
              </a:rPr>
              <a:t>, </a:t>
            </a:r>
            <a:r>
              <a:rPr lang="en-US" sz="2400" dirty="0" smtClean="0">
                <a:solidFill>
                  <a:srgbClr val="17461E"/>
                </a:solidFill>
              </a:rPr>
              <a:t> </a:t>
            </a:r>
            <a:r>
              <a:rPr lang="en-US" sz="2400" dirty="0">
                <a:solidFill>
                  <a:srgbClr val="17461E"/>
                </a:solidFill>
              </a:rPr>
              <a:t>phytoremediation, erosion control, windbreak, crop rotation</a:t>
            </a:r>
          </a:p>
        </p:txBody>
      </p:sp>
    </p:spTree>
    <p:extLst>
      <p:ext uri="{BB962C8B-B14F-4D97-AF65-F5344CB8AC3E}">
        <p14:creationId xmlns:p14="http://schemas.microsoft.com/office/powerpoint/2010/main" val="3313524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7"/>
            <a:ext cx="8042276" cy="819524"/>
          </a:xfrm>
        </p:spPr>
        <p:txBody>
          <a:bodyPr/>
          <a:lstStyle/>
          <a:p>
            <a:r>
              <a:rPr lang="en-US" dirty="0" smtClean="0"/>
              <a:t>A Brief History of Hemp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041402"/>
            <a:ext cx="8496300" cy="552585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17461E"/>
                </a:solidFill>
              </a:rPr>
              <a:t>Industrial hemp been grown throughout the world for millennia, for textiles and food. Most countries have continued to grow hemp and have developed advanced industries. </a:t>
            </a:r>
            <a:r>
              <a:rPr lang="en-US" dirty="0">
                <a:solidFill>
                  <a:srgbClr val="17461E"/>
                </a:solidFill>
              </a:rPr>
              <a:t>We need to catch up </a:t>
            </a:r>
            <a:r>
              <a:rPr lang="en-US" dirty="0" smtClean="0">
                <a:solidFill>
                  <a:srgbClr val="17461E"/>
                </a:solidFill>
              </a:rPr>
              <a:t>to and </a:t>
            </a:r>
            <a:r>
              <a:rPr lang="en-US" dirty="0">
                <a:solidFill>
                  <a:srgbClr val="17461E"/>
                </a:solidFill>
              </a:rPr>
              <a:t>learn from them!</a:t>
            </a:r>
            <a:endParaRPr lang="en-US" dirty="0" smtClean="0">
              <a:solidFill>
                <a:srgbClr val="17461E"/>
              </a:solidFill>
            </a:endParaRPr>
          </a:p>
          <a:p>
            <a:pPr marL="349250" lvl="1" indent="0">
              <a:buNone/>
            </a:pPr>
            <a:r>
              <a:rPr lang="en-US" i="1" dirty="0" smtClean="0">
                <a:solidFill>
                  <a:srgbClr val="17461E"/>
                </a:solidFill>
              </a:rPr>
              <a:t>Example: Public housing complex in England built from </a:t>
            </a:r>
            <a:r>
              <a:rPr lang="en-US" i="1" dirty="0" err="1" smtClean="0">
                <a:solidFill>
                  <a:srgbClr val="17461E"/>
                </a:solidFill>
              </a:rPr>
              <a:t>hempcrete</a:t>
            </a:r>
            <a:endParaRPr lang="en-US" i="1" dirty="0" smtClean="0">
              <a:solidFill>
                <a:srgbClr val="17461E"/>
              </a:solidFill>
            </a:endParaRPr>
          </a:p>
          <a:p>
            <a:r>
              <a:rPr lang="en-US" dirty="0" smtClean="0">
                <a:solidFill>
                  <a:srgbClr val="17461E"/>
                </a:solidFill>
              </a:rPr>
              <a:t>The United States historically grew hemp as well, including a Hemp for Victory campaign by the US Government during WWII encouraging farmers to grow hemp in support of the war effort. </a:t>
            </a:r>
          </a:p>
          <a:p>
            <a:pPr marL="336550" lvl="1" indent="0">
              <a:buNone/>
            </a:pPr>
            <a:r>
              <a:rPr lang="en-US" i="1" dirty="0" smtClean="0">
                <a:solidFill>
                  <a:srgbClr val="17461E"/>
                </a:solidFill>
              </a:rPr>
              <a:t>Fun Fact: The Declaration of Independence was written on hemp paper</a:t>
            </a:r>
            <a:r>
              <a:rPr lang="en-US" sz="2100" i="1" dirty="0" smtClean="0">
                <a:solidFill>
                  <a:srgbClr val="17461E"/>
                </a:solidFill>
              </a:rPr>
              <a:t>.</a:t>
            </a:r>
          </a:p>
          <a:p>
            <a:r>
              <a:rPr lang="en-US" dirty="0" smtClean="0">
                <a:solidFill>
                  <a:srgbClr val="17461E"/>
                </a:solidFill>
              </a:rPr>
              <a:t>The US Government effectively outlawed hemp in the 1950s when the Federal Bureau of Narcotics erroneously lumped it in with psychoactive forms of cannabis; DEA continues this policy. </a:t>
            </a:r>
            <a:r>
              <a:rPr lang="en-US" dirty="0">
                <a:solidFill>
                  <a:srgbClr val="17461E"/>
                </a:solidFill>
              </a:rPr>
              <a:t>T</a:t>
            </a:r>
            <a:r>
              <a:rPr lang="en-US" dirty="0" smtClean="0">
                <a:solidFill>
                  <a:srgbClr val="17461E"/>
                </a:solidFill>
              </a:rPr>
              <a:t>here is a growing national effort to change this regulation.</a:t>
            </a:r>
          </a:p>
          <a:p>
            <a:r>
              <a:rPr lang="en-US" dirty="0">
                <a:solidFill>
                  <a:srgbClr val="17461E"/>
                </a:solidFill>
              </a:rPr>
              <a:t>Current Federal regulation defines hemp as containing &lt; 0.3% THC; </a:t>
            </a:r>
            <a:r>
              <a:rPr lang="en-US" dirty="0" smtClean="0">
                <a:solidFill>
                  <a:srgbClr val="17461E"/>
                </a:solidFill>
              </a:rPr>
              <a:t>this could change </a:t>
            </a:r>
            <a:r>
              <a:rPr lang="en-US" dirty="0">
                <a:solidFill>
                  <a:srgbClr val="17461E"/>
                </a:solidFill>
              </a:rPr>
              <a:t>to </a:t>
            </a:r>
            <a:r>
              <a:rPr lang="en-US" dirty="0" smtClean="0">
                <a:solidFill>
                  <a:srgbClr val="17461E"/>
                </a:solidFill>
              </a:rPr>
              <a:t>&lt; 1</a:t>
            </a:r>
            <a:r>
              <a:rPr lang="en-US" dirty="0">
                <a:solidFill>
                  <a:srgbClr val="17461E"/>
                </a:solidFill>
              </a:rPr>
              <a:t>% THC in the future</a:t>
            </a:r>
            <a:r>
              <a:rPr lang="en-US" dirty="0" smtClean="0">
                <a:solidFill>
                  <a:srgbClr val="17461E"/>
                </a:solidFill>
              </a:rPr>
              <a:t>.</a:t>
            </a:r>
          </a:p>
          <a:p>
            <a:r>
              <a:rPr lang="en-US" dirty="0" smtClean="0">
                <a:solidFill>
                  <a:srgbClr val="17461E"/>
                </a:solidFill>
              </a:rPr>
              <a:t>The 2014 Federal Farm Bill allowed universities and State Departments of Agriculture to grow hemp and establish pilot programs for farmers.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290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US States With Hemp Legislation and Pilot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809418"/>
            <a:ext cx="8042276" cy="4343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17461E"/>
                </a:solidFill>
              </a:rPr>
              <a:t>40 states </a:t>
            </a:r>
            <a:r>
              <a:rPr lang="en-US" b="1" dirty="0">
                <a:solidFill>
                  <a:srgbClr val="17461E"/>
                </a:solidFill>
              </a:rPr>
              <a:t>have defined industrial hemp as distinct and removed barriers to its </a:t>
            </a:r>
            <a:r>
              <a:rPr lang="en-US" b="1" dirty="0" smtClean="0">
                <a:solidFill>
                  <a:srgbClr val="17461E"/>
                </a:solidFill>
              </a:rPr>
              <a:t>production: </a:t>
            </a:r>
          </a:p>
          <a:p>
            <a:pPr marL="619125" lvl="2" indent="0">
              <a:buNone/>
            </a:pPr>
            <a:r>
              <a:rPr lang="en-US" dirty="0" smtClean="0">
                <a:solidFill>
                  <a:srgbClr val="17461E"/>
                </a:solidFill>
              </a:rPr>
              <a:t>Alabama</a:t>
            </a:r>
            <a:r>
              <a:rPr lang="en-US" dirty="0">
                <a:solidFill>
                  <a:srgbClr val="17461E"/>
                </a:solidFill>
              </a:rPr>
              <a:t>, Alaska, Arizona, Arkansas, California, Colorado, Connecticut, Delaware, Florida, Hawaii, Illinois, Indiana, Kansas, Kentucky, Maine, Maryland, Massachusetts, Michigan, Minnesota, Missouri, Montana, Nebraska, Nevada, New Mexico, New York, North Carolina, North Dakota, Oklahoma, Oregon, Pennsylvania, Rhode Island, South Carolina, Tennessee, Utah, Vermont, Virginia, Washington, West Virginia, Wisconsin, and Wyoming.</a:t>
            </a:r>
          </a:p>
          <a:p>
            <a:r>
              <a:rPr lang="en-US" b="1" dirty="0" smtClean="0">
                <a:solidFill>
                  <a:srgbClr val="17461E"/>
                </a:solidFill>
              </a:rPr>
              <a:t>19 states </a:t>
            </a:r>
            <a:r>
              <a:rPr lang="en-US" b="1" dirty="0">
                <a:solidFill>
                  <a:srgbClr val="17461E"/>
                </a:solidFill>
              </a:rPr>
              <a:t>had hemp pilot programs or research in 2017.</a:t>
            </a:r>
            <a:endParaRPr lang="en-US" dirty="0">
              <a:solidFill>
                <a:srgbClr val="17461E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38103" y="6152818"/>
            <a:ext cx="6251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Source: </a:t>
            </a:r>
            <a:r>
              <a:rPr lang="en-US" dirty="0" err="1" smtClean="0"/>
              <a:t>www.votehemp.com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13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37486"/>
            <a:ext cx="8042276" cy="1336956"/>
          </a:xfrm>
        </p:spPr>
        <p:txBody>
          <a:bodyPr/>
          <a:lstStyle/>
          <a:p>
            <a:r>
              <a:rPr lang="en-US" dirty="0" smtClean="0"/>
              <a:t>UH-</a:t>
            </a:r>
            <a:r>
              <a:rPr lang="en-US" dirty="0" err="1" smtClean="0"/>
              <a:t>Manoa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Industrial Hemp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736" y="2258112"/>
            <a:ext cx="7966723" cy="3748988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solidFill>
                  <a:srgbClr val="17461E"/>
                </a:solidFill>
              </a:rPr>
              <a:t>Mandated by the State of Hawai`i Legislature</a:t>
            </a:r>
          </a:p>
          <a:p>
            <a:pPr lvl="2">
              <a:buFont typeface="Wingdings" charset="2"/>
              <a:buChar char="Ø"/>
            </a:pPr>
            <a:r>
              <a:rPr lang="en-US" sz="2400" dirty="0" smtClean="0">
                <a:solidFill>
                  <a:srgbClr val="17461E"/>
                </a:solidFill>
              </a:rPr>
              <a:t>1998-2001 Pilot Project (varietal trials)</a:t>
            </a:r>
          </a:p>
          <a:p>
            <a:pPr lvl="2">
              <a:buFont typeface="Wingdings" charset="2"/>
              <a:buChar char="Ø"/>
            </a:pPr>
            <a:r>
              <a:rPr lang="en-US" sz="2400" dirty="0" smtClean="0">
                <a:solidFill>
                  <a:srgbClr val="17461E"/>
                </a:solidFill>
              </a:rPr>
              <a:t>2015-2016 Pilot Project (varietal trials)</a:t>
            </a:r>
          </a:p>
          <a:p>
            <a:pPr lvl="2">
              <a:buFont typeface="Wingdings" charset="2"/>
              <a:buChar char="Ø"/>
            </a:pPr>
            <a:r>
              <a:rPr lang="en-US" sz="2400" dirty="0" smtClean="0">
                <a:solidFill>
                  <a:srgbClr val="17461E"/>
                </a:solidFill>
              </a:rPr>
              <a:t>2016 HDOA Pilot Program to license farmers</a:t>
            </a:r>
          </a:p>
          <a:p>
            <a:r>
              <a:rPr lang="en-US" sz="2800" dirty="0" smtClean="0">
                <a:solidFill>
                  <a:srgbClr val="17461E"/>
                </a:solidFill>
              </a:rPr>
              <a:t>2017-2018 HDOA Seed Multiplication Contract</a:t>
            </a:r>
          </a:p>
          <a:p>
            <a:pPr lvl="2">
              <a:buFont typeface="Wingdings" charset="2"/>
              <a:buChar char="Ø"/>
            </a:pPr>
            <a:r>
              <a:rPr lang="en-US" sz="2400" dirty="0" smtClean="0">
                <a:solidFill>
                  <a:srgbClr val="17461E"/>
                </a:solidFill>
              </a:rPr>
              <a:t>Principal Investigator: Dr. Qing Li, CTAHR, MBBE Dept.</a:t>
            </a:r>
          </a:p>
          <a:p>
            <a:pPr lvl="2">
              <a:buFont typeface="Wingdings" charset="2"/>
              <a:buChar char="Ø"/>
            </a:pPr>
            <a:r>
              <a:rPr lang="en-US" sz="2400" dirty="0" smtClean="0">
                <a:solidFill>
                  <a:srgbClr val="17461E"/>
                </a:solidFill>
              </a:rPr>
              <a:t>Two other private contracts awarded on Maui &amp; Big Island</a:t>
            </a:r>
          </a:p>
          <a:p>
            <a:r>
              <a:rPr lang="en-US" sz="2800" dirty="0" smtClean="0">
                <a:solidFill>
                  <a:srgbClr val="17461E"/>
                </a:solidFill>
              </a:rPr>
              <a:t>Multi-disciplinary collaboration </a:t>
            </a:r>
            <a:r>
              <a:rPr lang="en-US" sz="2600" dirty="0" smtClean="0">
                <a:solidFill>
                  <a:srgbClr val="17461E"/>
                </a:solidFill>
              </a:rPr>
              <a:t>(College of Engineering).</a:t>
            </a:r>
          </a:p>
          <a:p>
            <a:endParaRPr lang="en-US" sz="2800" dirty="0" smtClean="0">
              <a:solidFill>
                <a:srgbClr val="174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761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33694"/>
          </a:xfrm>
        </p:spPr>
        <p:txBody>
          <a:bodyPr/>
          <a:lstStyle/>
          <a:p>
            <a:r>
              <a:rPr lang="en-US" dirty="0" smtClean="0"/>
              <a:t>UH-</a:t>
            </a:r>
            <a:r>
              <a:rPr lang="en-US" dirty="0" err="1" smtClean="0"/>
              <a:t>Manoa</a:t>
            </a:r>
            <a:r>
              <a:rPr lang="en-US" dirty="0" smtClean="0"/>
              <a:t> Project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841270"/>
            <a:ext cx="8042276" cy="5723935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17461E"/>
                </a:solidFill>
              </a:rPr>
              <a:t>2015-16 results*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 smtClean="0">
                <a:solidFill>
                  <a:srgbClr val="17461E"/>
                </a:solidFill>
              </a:rPr>
              <a:t>	</a:t>
            </a:r>
            <a:r>
              <a:rPr lang="en-US" sz="2100" dirty="0" smtClean="0">
                <a:solidFill>
                  <a:srgbClr val="17461E"/>
                </a:solidFill>
              </a:rPr>
              <a:t>*from different subtropical cultivar than that used in 2018</a:t>
            </a:r>
          </a:p>
          <a:p>
            <a:pPr marL="0" indent="0">
              <a:spcBef>
                <a:spcPts val="0"/>
              </a:spcBef>
              <a:buNone/>
            </a:pPr>
            <a:endParaRPr lang="en-US" sz="1300" dirty="0" smtClean="0">
              <a:solidFill>
                <a:srgbClr val="17461E"/>
              </a:solidFill>
            </a:endParaRPr>
          </a:p>
          <a:p>
            <a:pPr lvl="2">
              <a:buFont typeface="Wingdings" charset="2"/>
              <a:buChar char="Ø"/>
            </a:pPr>
            <a:r>
              <a:rPr lang="en-US" sz="2400" dirty="0" smtClean="0">
                <a:solidFill>
                  <a:srgbClr val="17461E"/>
                </a:solidFill>
              </a:rPr>
              <a:t>Potential </a:t>
            </a:r>
            <a:r>
              <a:rPr lang="en-US" sz="2400" dirty="0">
                <a:solidFill>
                  <a:srgbClr val="17461E"/>
                </a:solidFill>
              </a:rPr>
              <a:t>for 2-3 crops per year (compared to 1 in temperate </a:t>
            </a:r>
            <a:r>
              <a:rPr lang="en-US" sz="2400" dirty="0" smtClean="0">
                <a:solidFill>
                  <a:srgbClr val="17461E"/>
                </a:solidFill>
              </a:rPr>
              <a:t>climates) = yields </a:t>
            </a:r>
            <a:r>
              <a:rPr lang="en-US" sz="2400" dirty="0">
                <a:solidFill>
                  <a:srgbClr val="17461E"/>
                </a:solidFill>
              </a:rPr>
              <a:t>of between 27-38 tons of fiber and forage material and approximately 2.5 tons of seed per acre, per year. </a:t>
            </a:r>
            <a:endParaRPr lang="en-US" sz="2400" dirty="0" smtClean="0">
              <a:solidFill>
                <a:srgbClr val="17461E"/>
              </a:solidFill>
            </a:endParaRPr>
          </a:p>
          <a:p>
            <a:pPr marL="685800" lvl="2" indent="0">
              <a:buNone/>
            </a:pPr>
            <a:endParaRPr lang="en-US" sz="1300" dirty="0" smtClean="0">
              <a:solidFill>
                <a:srgbClr val="17461E"/>
              </a:solidFill>
            </a:endParaRPr>
          </a:p>
          <a:p>
            <a:pPr lvl="2">
              <a:buFont typeface="Wingdings" charset="2"/>
              <a:buChar char="Ø"/>
            </a:pPr>
            <a:r>
              <a:rPr lang="en-US" sz="2400" dirty="0">
                <a:solidFill>
                  <a:srgbClr val="17461E"/>
                </a:solidFill>
              </a:rPr>
              <a:t>~4 month </a:t>
            </a:r>
            <a:r>
              <a:rPr lang="en-US" sz="2400" dirty="0" smtClean="0">
                <a:solidFill>
                  <a:srgbClr val="17461E"/>
                </a:solidFill>
              </a:rPr>
              <a:t>lifecycle</a:t>
            </a:r>
          </a:p>
          <a:p>
            <a:pPr marL="685800" lvl="2" indent="0">
              <a:buNone/>
            </a:pPr>
            <a:endParaRPr lang="en-US" sz="1300" dirty="0">
              <a:solidFill>
                <a:srgbClr val="17461E"/>
              </a:solidFill>
            </a:endParaRPr>
          </a:p>
          <a:p>
            <a:pPr lvl="2">
              <a:buFont typeface="Wingdings" charset="2"/>
              <a:buChar char="Ø"/>
            </a:pPr>
            <a:r>
              <a:rPr lang="en-US" sz="2400" dirty="0" smtClean="0">
                <a:solidFill>
                  <a:srgbClr val="17461E"/>
                </a:solidFill>
              </a:rPr>
              <a:t>Long photoperiod: 12+ hours daylight preferable</a:t>
            </a:r>
            <a:endParaRPr lang="en-US" sz="1300" dirty="0" smtClean="0">
              <a:solidFill>
                <a:srgbClr val="17461E"/>
              </a:solidFill>
            </a:endParaRPr>
          </a:p>
          <a:p>
            <a:pPr marL="685800" lvl="2" indent="0">
              <a:buNone/>
            </a:pPr>
            <a:endParaRPr lang="en-US" sz="1300" dirty="0" smtClean="0">
              <a:solidFill>
                <a:srgbClr val="17461E"/>
              </a:solidFill>
            </a:endParaRPr>
          </a:p>
          <a:p>
            <a:pPr lvl="2">
              <a:buFont typeface="Wingdings" charset="2"/>
              <a:buChar char="Ø"/>
            </a:pPr>
            <a:r>
              <a:rPr lang="en-US" sz="2400" dirty="0" smtClean="0">
                <a:solidFill>
                  <a:srgbClr val="17461E"/>
                </a:solidFill>
              </a:rPr>
              <a:t>Phytoremediation: </a:t>
            </a:r>
            <a:r>
              <a:rPr lang="en-US" sz="2400" dirty="0">
                <a:solidFill>
                  <a:srgbClr val="17461E"/>
                </a:solidFill>
              </a:rPr>
              <a:t> </a:t>
            </a:r>
            <a:r>
              <a:rPr lang="en-US" sz="2400" dirty="0" smtClean="0">
                <a:solidFill>
                  <a:srgbClr val="17461E"/>
                </a:solidFill>
              </a:rPr>
              <a:t>In </a:t>
            </a:r>
            <a:r>
              <a:rPr lang="en-US" sz="2400" dirty="0">
                <a:solidFill>
                  <a:srgbClr val="17461E"/>
                </a:solidFill>
              </a:rPr>
              <a:t>6 </a:t>
            </a:r>
            <a:r>
              <a:rPr lang="en-US" sz="2400" dirty="0" smtClean="0">
                <a:solidFill>
                  <a:srgbClr val="17461E"/>
                </a:solidFill>
              </a:rPr>
              <a:t>weeks, hemp removed 75% of the herbicide atrazine (commonly used on sugarcane and pineapple) from soil</a:t>
            </a:r>
          </a:p>
          <a:p>
            <a:pPr marL="685800" lvl="2" indent="0">
              <a:buNone/>
            </a:pPr>
            <a:endParaRPr lang="en-US" sz="1300" dirty="0" smtClean="0">
              <a:solidFill>
                <a:srgbClr val="17461E"/>
              </a:solidFill>
            </a:endParaRPr>
          </a:p>
          <a:p>
            <a:pPr lvl="2">
              <a:buFont typeface="Wingdings" charset="2"/>
              <a:buChar char="Ø"/>
            </a:pPr>
            <a:r>
              <a:rPr lang="en-US" sz="2400" dirty="0">
                <a:solidFill>
                  <a:srgbClr val="17461E"/>
                </a:solidFill>
              </a:rPr>
              <a:t>A</a:t>
            </a:r>
            <a:r>
              <a:rPr lang="en-US" sz="2400" dirty="0" smtClean="0">
                <a:solidFill>
                  <a:srgbClr val="17461E"/>
                </a:solidFill>
              </a:rPr>
              <a:t>nti-</a:t>
            </a:r>
            <a:r>
              <a:rPr lang="en-US" sz="2400" dirty="0" err="1" smtClean="0">
                <a:solidFill>
                  <a:srgbClr val="17461E"/>
                </a:solidFill>
              </a:rPr>
              <a:t>adipogenic</a:t>
            </a:r>
            <a:r>
              <a:rPr lang="en-US" sz="2400" dirty="0" smtClean="0">
                <a:solidFill>
                  <a:srgbClr val="17461E"/>
                </a:solidFill>
              </a:rPr>
              <a:t> activity, an exciting indicator of hemp’s potential in obesity </a:t>
            </a:r>
            <a:r>
              <a:rPr lang="en-US" sz="2400" dirty="0">
                <a:solidFill>
                  <a:srgbClr val="17461E"/>
                </a:solidFill>
              </a:rPr>
              <a:t>and diabetes </a:t>
            </a:r>
            <a:r>
              <a:rPr lang="en-US" sz="2400" dirty="0" smtClean="0">
                <a:solidFill>
                  <a:srgbClr val="17461E"/>
                </a:solidFill>
              </a:rPr>
              <a:t>research. </a:t>
            </a:r>
            <a:endParaRPr lang="en-US" sz="2400" dirty="0">
              <a:solidFill>
                <a:srgbClr val="174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44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7"/>
            <a:ext cx="8042276" cy="768724"/>
          </a:xfrm>
        </p:spPr>
        <p:txBody>
          <a:bodyPr/>
          <a:lstStyle/>
          <a:p>
            <a:r>
              <a:rPr lang="en-US" dirty="0"/>
              <a:t>UH-</a:t>
            </a:r>
            <a:r>
              <a:rPr lang="en-US" dirty="0" err="1"/>
              <a:t>Manoa</a:t>
            </a:r>
            <a:r>
              <a:rPr lang="en-US" dirty="0"/>
              <a:t> Project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066802"/>
            <a:ext cx="8042275" cy="5753099"/>
          </a:xfrm>
        </p:spPr>
        <p:txBody>
          <a:bodyPr>
            <a:normAutofit fontScale="85000" lnSpcReduction="20000"/>
          </a:bodyPr>
          <a:lstStyle/>
          <a:p>
            <a:pPr lvl="0">
              <a:spcBef>
                <a:spcPts val="0"/>
              </a:spcBef>
            </a:pPr>
            <a:r>
              <a:rPr lang="en-US" sz="2600" dirty="0">
                <a:solidFill>
                  <a:srgbClr val="17461E"/>
                </a:solidFill>
              </a:rPr>
              <a:t>2018 </a:t>
            </a:r>
            <a:r>
              <a:rPr lang="en-US" sz="2600" dirty="0" smtClean="0">
                <a:solidFill>
                  <a:srgbClr val="17461E"/>
                </a:solidFill>
              </a:rPr>
              <a:t>observations </a:t>
            </a:r>
            <a:r>
              <a:rPr lang="en-US" sz="2200" dirty="0" smtClean="0">
                <a:solidFill>
                  <a:srgbClr val="17461E"/>
                </a:solidFill>
              </a:rPr>
              <a:t>(Yuma, subtropical Chinese cultivar)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300" dirty="0" smtClean="0">
              <a:solidFill>
                <a:srgbClr val="17461E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100" dirty="0">
              <a:solidFill>
                <a:srgbClr val="17461E"/>
              </a:solidFill>
            </a:endParaRPr>
          </a:p>
          <a:p>
            <a:pPr lvl="1">
              <a:spcBef>
                <a:spcPts val="0"/>
              </a:spcBef>
              <a:buClr>
                <a:schemeClr val="bg2"/>
              </a:buClr>
              <a:buFont typeface="Wingdings" charset="2"/>
              <a:buChar char="Ø"/>
            </a:pPr>
            <a:r>
              <a:rPr lang="en-US" sz="2600" dirty="0">
                <a:solidFill>
                  <a:srgbClr val="17461E"/>
                </a:solidFill>
              </a:rPr>
              <a:t>Hemp practically grows itself</a:t>
            </a:r>
            <a:r>
              <a:rPr lang="en-US" sz="2600" dirty="0" smtClean="0">
                <a:solidFill>
                  <a:srgbClr val="17461E"/>
                </a:solidFill>
              </a:rPr>
              <a:t>!</a:t>
            </a:r>
          </a:p>
          <a:p>
            <a:pPr marL="403225" lvl="1" indent="0">
              <a:spcBef>
                <a:spcPts val="0"/>
              </a:spcBef>
              <a:buClr>
                <a:schemeClr val="bg2"/>
              </a:buClr>
              <a:buNone/>
            </a:pPr>
            <a:endParaRPr lang="en-US" sz="1500" dirty="0" smtClean="0">
              <a:solidFill>
                <a:srgbClr val="17461E"/>
              </a:solidFill>
            </a:endParaRPr>
          </a:p>
          <a:p>
            <a:pPr lvl="1">
              <a:spcBef>
                <a:spcPts val="0"/>
              </a:spcBef>
              <a:buClr>
                <a:schemeClr val="bg2"/>
              </a:buClr>
              <a:buFont typeface="Wingdings" charset="2"/>
              <a:buChar char="Ø"/>
            </a:pPr>
            <a:r>
              <a:rPr lang="en-US" sz="2600" dirty="0" smtClean="0">
                <a:solidFill>
                  <a:srgbClr val="17461E"/>
                </a:solidFill>
              </a:rPr>
              <a:t>Potential for greater income/acre</a:t>
            </a:r>
          </a:p>
          <a:p>
            <a:pPr marL="403225" lvl="1" indent="0">
              <a:spcBef>
                <a:spcPts val="0"/>
              </a:spcBef>
              <a:buClr>
                <a:schemeClr val="bg2"/>
              </a:buClr>
              <a:buNone/>
            </a:pPr>
            <a:endParaRPr lang="en-US" sz="1500" dirty="0" smtClean="0">
              <a:solidFill>
                <a:srgbClr val="17461E"/>
              </a:solidFill>
            </a:endParaRPr>
          </a:p>
          <a:p>
            <a:pPr lvl="1">
              <a:spcBef>
                <a:spcPts val="0"/>
              </a:spcBef>
              <a:buClr>
                <a:schemeClr val="bg2"/>
              </a:buClr>
              <a:buFont typeface="Wingdings" charset="2"/>
              <a:buChar char="Ø"/>
            </a:pPr>
            <a:r>
              <a:rPr lang="en-US" sz="2600" dirty="0" smtClean="0">
                <a:solidFill>
                  <a:srgbClr val="17461E"/>
                </a:solidFill>
              </a:rPr>
              <a:t>Photoperiod, microclimate can impact growth</a:t>
            </a:r>
          </a:p>
          <a:p>
            <a:pPr marL="403225" lvl="1" indent="0">
              <a:spcBef>
                <a:spcPts val="0"/>
              </a:spcBef>
              <a:buClr>
                <a:schemeClr val="bg2"/>
              </a:buClr>
              <a:buNone/>
            </a:pPr>
            <a:endParaRPr lang="en-US" sz="1500" dirty="0">
              <a:solidFill>
                <a:srgbClr val="17461E"/>
              </a:solidFill>
            </a:endParaRPr>
          </a:p>
          <a:p>
            <a:pPr lvl="1">
              <a:spcBef>
                <a:spcPts val="0"/>
              </a:spcBef>
              <a:buClr>
                <a:schemeClr val="bg2"/>
              </a:buClr>
              <a:buFont typeface="Wingdings" charset="2"/>
              <a:buChar char="Ø"/>
            </a:pPr>
            <a:r>
              <a:rPr lang="en-US" sz="2600" dirty="0">
                <a:solidFill>
                  <a:srgbClr val="17461E"/>
                </a:solidFill>
              </a:rPr>
              <a:t>Plant needs: </a:t>
            </a:r>
            <a:r>
              <a:rPr lang="en-US" sz="2600" dirty="0" smtClean="0">
                <a:solidFill>
                  <a:srgbClr val="17461E"/>
                </a:solidFill>
              </a:rPr>
              <a:t>sufficient nitrogen</a:t>
            </a:r>
            <a:r>
              <a:rPr lang="en-US" sz="2600" dirty="0">
                <a:solidFill>
                  <a:srgbClr val="17461E"/>
                </a:solidFill>
              </a:rPr>
              <a:t>; limited water after germination; </a:t>
            </a:r>
            <a:r>
              <a:rPr lang="en-US" sz="2600" dirty="0" smtClean="0">
                <a:solidFill>
                  <a:srgbClr val="17461E"/>
                </a:solidFill>
              </a:rPr>
              <a:t>some </a:t>
            </a:r>
            <a:r>
              <a:rPr lang="en-US" sz="2600" dirty="0">
                <a:solidFill>
                  <a:srgbClr val="17461E"/>
                </a:solidFill>
              </a:rPr>
              <a:t>minimal, preventative pest </a:t>
            </a:r>
            <a:r>
              <a:rPr lang="en-US" sz="2600" dirty="0" smtClean="0">
                <a:solidFill>
                  <a:srgbClr val="17461E"/>
                </a:solidFill>
              </a:rPr>
              <a:t>control</a:t>
            </a:r>
          </a:p>
          <a:p>
            <a:pPr marL="403225" lvl="1" indent="0">
              <a:spcBef>
                <a:spcPts val="0"/>
              </a:spcBef>
              <a:buClr>
                <a:schemeClr val="bg2"/>
              </a:buClr>
              <a:buNone/>
            </a:pPr>
            <a:endParaRPr lang="en-US" sz="1500" dirty="0">
              <a:solidFill>
                <a:srgbClr val="17461E"/>
              </a:solidFill>
            </a:endParaRPr>
          </a:p>
          <a:p>
            <a:pPr lvl="1">
              <a:spcBef>
                <a:spcPts val="0"/>
              </a:spcBef>
              <a:buClr>
                <a:schemeClr val="bg2"/>
              </a:buClr>
              <a:buFont typeface="Wingdings" charset="2"/>
              <a:buChar char="Ø"/>
            </a:pPr>
            <a:r>
              <a:rPr lang="en-US" sz="2600" dirty="0" smtClean="0">
                <a:solidFill>
                  <a:srgbClr val="17461E"/>
                </a:solidFill>
              </a:rPr>
              <a:t>Potential pests: </a:t>
            </a:r>
            <a:r>
              <a:rPr lang="en-US" sz="2600" dirty="0">
                <a:solidFill>
                  <a:srgbClr val="17461E"/>
                </a:solidFill>
              </a:rPr>
              <a:t>slugs/snails, birds, </a:t>
            </a:r>
            <a:r>
              <a:rPr lang="en-US" sz="2600" dirty="0" smtClean="0">
                <a:solidFill>
                  <a:srgbClr val="17461E"/>
                </a:solidFill>
              </a:rPr>
              <a:t>ants, spittle bug, stink bug. </a:t>
            </a:r>
          </a:p>
          <a:p>
            <a:pPr lvl="2">
              <a:spcBef>
                <a:spcPts val="0"/>
              </a:spcBef>
              <a:buClr>
                <a:schemeClr val="bg2"/>
              </a:buClr>
            </a:pPr>
            <a:r>
              <a:rPr lang="en-US" sz="2400" dirty="0" smtClean="0">
                <a:solidFill>
                  <a:srgbClr val="17461E"/>
                </a:solidFill>
              </a:rPr>
              <a:t>Some impact </a:t>
            </a:r>
            <a:r>
              <a:rPr lang="en-US" sz="2400" dirty="0" err="1" smtClean="0">
                <a:solidFill>
                  <a:srgbClr val="17461E"/>
                </a:solidFill>
              </a:rPr>
              <a:t>keiki</a:t>
            </a:r>
            <a:r>
              <a:rPr lang="en-US" sz="2400" dirty="0" smtClean="0">
                <a:solidFill>
                  <a:srgbClr val="17461E"/>
                </a:solidFill>
              </a:rPr>
              <a:t>, others impact maturing seed</a:t>
            </a:r>
          </a:p>
          <a:p>
            <a:pPr lvl="2">
              <a:spcBef>
                <a:spcPts val="0"/>
              </a:spcBef>
              <a:buClr>
                <a:schemeClr val="bg2"/>
              </a:buClr>
            </a:pPr>
            <a:r>
              <a:rPr lang="en-US" sz="2400" dirty="0">
                <a:solidFill>
                  <a:srgbClr val="17461E"/>
                </a:solidFill>
              </a:rPr>
              <a:t>N</a:t>
            </a:r>
            <a:r>
              <a:rPr lang="en-US" sz="2400" dirty="0" smtClean="0">
                <a:solidFill>
                  <a:srgbClr val="17461E"/>
                </a:solidFill>
              </a:rPr>
              <a:t>OT bothered by pigs, chickens</a:t>
            </a:r>
          </a:p>
          <a:p>
            <a:pPr marL="349250" lvl="1" indent="0">
              <a:spcBef>
                <a:spcPts val="0"/>
              </a:spcBef>
              <a:buClr>
                <a:schemeClr val="bg2"/>
              </a:buClr>
              <a:buNone/>
            </a:pPr>
            <a:endParaRPr lang="en-US" sz="1500" dirty="0">
              <a:solidFill>
                <a:srgbClr val="17461E"/>
              </a:solidFill>
            </a:endParaRPr>
          </a:p>
          <a:p>
            <a:pPr lvl="1">
              <a:spcBef>
                <a:spcPts val="0"/>
              </a:spcBef>
              <a:buClr>
                <a:schemeClr val="bg2"/>
              </a:buClr>
              <a:buFont typeface="Wingdings" charset="2"/>
              <a:buChar char="Ø"/>
            </a:pPr>
            <a:r>
              <a:rPr lang="en-US" sz="2600" dirty="0" smtClean="0">
                <a:solidFill>
                  <a:srgbClr val="17461E"/>
                </a:solidFill>
              </a:rPr>
              <a:t>Challenges: </a:t>
            </a:r>
          </a:p>
          <a:p>
            <a:pPr lvl="2">
              <a:spcBef>
                <a:spcPts val="0"/>
              </a:spcBef>
              <a:buClr>
                <a:schemeClr val="bg2"/>
              </a:buClr>
            </a:pPr>
            <a:r>
              <a:rPr lang="en-US" sz="2400" dirty="0" smtClean="0">
                <a:solidFill>
                  <a:srgbClr val="17461E"/>
                </a:solidFill>
              </a:rPr>
              <a:t>Variability of Yuma seed: germination and growth rates, seed yield</a:t>
            </a:r>
          </a:p>
          <a:p>
            <a:pPr lvl="4">
              <a:spcBef>
                <a:spcPts val="0"/>
              </a:spcBef>
              <a:buClr>
                <a:schemeClr val="bg2"/>
              </a:buClr>
              <a:buSzPct val="80000"/>
              <a:buFont typeface="Wingdings" charset="2"/>
              <a:buChar char="Ø"/>
            </a:pPr>
            <a:r>
              <a:rPr lang="en-US" sz="2300" dirty="0" smtClean="0">
                <a:solidFill>
                  <a:srgbClr val="17461E"/>
                </a:solidFill>
              </a:rPr>
              <a:t>Selective breeding opportunity</a:t>
            </a:r>
          </a:p>
          <a:p>
            <a:pPr marL="1263650" lvl="4" indent="0">
              <a:spcBef>
                <a:spcPts val="0"/>
              </a:spcBef>
              <a:buClr>
                <a:schemeClr val="bg2"/>
              </a:buClr>
              <a:buNone/>
            </a:pPr>
            <a:endParaRPr lang="en-US" sz="1600" dirty="0" smtClean="0">
              <a:solidFill>
                <a:srgbClr val="17461E"/>
              </a:solidFill>
            </a:endParaRPr>
          </a:p>
          <a:p>
            <a:pPr lvl="2">
              <a:spcBef>
                <a:spcPts val="0"/>
              </a:spcBef>
              <a:buClr>
                <a:schemeClr val="bg2"/>
              </a:buClr>
            </a:pPr>
            <a:r>
              <a:rPr lang="en-US" sz="2400" dirty="0" smtClean="0">
                <a:solidFill>
                  <a:srgbClr val="17461E"/>
                </a:solidFill>
              </a:rPr>
              <a:t>Equipment and Infrastructure: planting, harvesting, processing, manufacturing</a:t>
            </a:r>
          </a:p>
          <a:p>
            <a:pPr lvl="4">
              <a:spcBef>
                <a:spcPts val="0"/>
              </a:spcBef>
              <a:buClr>
                <a:schemeClr val="bg2"/>
              </a:buClr>
              <a:buSzPct val="80000"/>
              <a:buFont typeface="Wingdings" charset="2"/>
              <a:buChar char="Ø"/>
            </a:pPr>
            <a:r>
              <a:rPr lang="en-US" sz="2300" dirty="0" smtClean="0">
                <a:solidFill>
                  <a:srgbClr val="17461E"/>
                </a:solidFill>
              </a:rPr>
              <a:t>Cottage </a:t>
            </a:r>
            <a:r>
              <a:rPr lang="en-US" sz="2300" dirty="0">
                <a:solidFill>
                  <a:srgbClr val="17461E"/>
                </a:solidFill>
              </a:rPr>
              <a:t>industry level</a:t>
            </a:r>
            <a:r>
              <a:rPr lang="en-US" sz="2300" dirty="0" smtClean="0">
                <a:solidFill>
                  <a:srgbClr val="17461E"/>
                </a:solidFill>
              </a:rPr>
              <a:t>? Small farmer cooperatives? State assistance? </a:t>
            </a:r>
          </a:p>
        </p:txBody>
      </p:sp>
    </p:spTree>
    <p:extLst>
      <p:ext uri="{BB962C8B-B14F-4D97-AF65-F5344CB8AC3E}">
        <p14:creationId xmlns:p14="http://schemas.microsoft.com/office/powerpoint/2010/main" val="1962900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98649"/>
          </a:xfrm>
        </p:spPr>
        <p:txBody>
          <a:bodyPr/>
          <a:lstStyle/>
          <a:p>
            <a:r>
              <a:rPr lang="en-US" dirty="0"/>
              <a:t>UH-</a:t>
            </a:r>
            <a:r>
              <a:rPr lang="en-US" dirty="0" err="1"/>
              <a:t>Manoa</a:t>
            </a:r>
            <a:r>
              <a:rPr lang="en-US" dirty="0"/>
              <a:t> Project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009150"/>
            <a:ext cx="7935338" cy="5534275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17461E"/>
                </a:solidFill>
              </a:rPr>
              <a:t>Continued: 2018 observations (Yuma cultivar)</a:t>
            </a:r>
          </a:p>
          <a:p>
            <a:pPr marL="685800" lvl="2" indent="0">
              <a:spcBef>
                <a:spcPts val="0"/>
              </a:spcBef>
              <a:buNone/>
            </a:pPr>
            <a:endParaRPr lang="en-US" sz="800" dirty="0">
              <a:solidFill>
                <a:srgbClr val="17461E"/>
              </a:solidFill>
            </a:endParaRPr>
          </a:p>
          <a:p>
            <a:pPr lvl="1">
              <a:spcBef>
                <a:spcPts val="0"/>
              </a:spcBef>
              <a:buClr>
                <a:schemeClr val="bg2"/>
              </a:buClr>
              <a:buSzPct val="90000"/>
              <a:buFont typeface="Wingdings" charset="2"/>
              <a:buChar char="Ø"/>
            </a:pPr>
            <a:r>
              <a:rPr lang="en-US" sz="2400" dirty="0" smtClean="0">
                <a:solidFill>
                  <a:srgbClr val="17461E"/>
                </a:solidFill>
              </a:rPr>
              <a:t>Initial yields:</a:t>
            </a:r>
          </a:p>
          <a:p>
            <a:pPr lvl="1">
              <a:spcBef>
                <a:spcPts val="0"/>
              </a:spcBef>
              <a:buClr>
                <a:schemeClr val="bg2"/>
              </a:buClr>
              <a:buSzPct val="90000"/>
              <a:buFont typeface="Wingdings" charset="2"/>
              <a:buChar char="Ø"/>
            </a:pPr>
            <a:endParaRPr lang="en-US" sz="1000" dirty="0" smtClean="0">
              <a:solidFill>
                <a:srgbClr val="17461E"/>
              </a:solidFill>
            </a:endParaRPr>
          </a:p>
          <a:p>
            <a:pPr lvl="2">
              <a:spcBef>
                <a:spcPts val="0"/>
              </a:spcBef>
              <a:buClr>
                <a:schemeClr val="bg2"/>
              </a:buClr>
              <a:buSzPct val="90000"/>
            </a:pPr>
            <a:r>
              <a:rPr lang="en-US" sz="2200" dirty="0">
                <a:solidFill>
                  <a:srgbClr val="17461E"/>
                </a:solidFill>
              </a:rPr>
              <a:t>January </a:t>
            </a:r>
            <a:r>
              <a:rPr lang="en-US" sz="2200" dirty="0" smtClean="0">
                <a:solidFill>
                  <a:srgbClr val="17461E"/>
                </a:solidFill>
              </a:rPr>
              <a:t>planting: 50</a:t>
            </a:r>
            <a:r>
              <a:rPr lang="en-US" sz="2200" dirty="0">
                <a:solidFill>
                  <a:srgbClr val="17461E"/>
                </a:solidFill>
              </a:rPr>
              <a:t>% crop was male; </a:t>
            </a:r>
            <a:r>
              <a:rPr lang="en-US" sz="2200" dirty="0" smtClean="0">
                <a:solidFill>
                  <a:srgbClr val="17461E"/>
                </a:solidFill>
              </a:rPr>
              <a:t>25</a:t>
            </a:r>
            <a:r>
              <a:rPr lang="en-US" sz="2200" dirty="0">
                <a:solidFill>
                  <a:srgbClr val="17461E"/>
                </a:solidFill>
              </a:rPr>
              <a:t>% of crop produced seed </a:t>
            </a:r>
            <a:r>
              <a:rPr lang="en-US" sz="2200" dirty="0" smtClean="0">
                <a:solidFill>
                  <a:srgbClr val="17461E"/>
                </a:solidFill>
              </a:rPr>
              <a:t>at </a:t>
            </a:r>
            <a:r>
              <a:rPr lang="en-US" sz="2200" dirty="0">
                <a:solidFill>
                  <a:srgbClr val="17461E"/>
                </a:solidFill>
              </a:rPr>
              <a:t>rate of </a:t>
            </a:r>
            <a:r>
              <a:rPr lang="en-US" sz="2200" dirty="0" smtClean="0">
                <a:solidFill>
                  <a:srgbClr val="17461E"/>
                </a:solidFill>
              </a:rPr>
              <a:t>216 </a:t>
            </a:r>
            <a:r>
              <a:rPr lang="en-US" sz="2200" dirty="0" err="1" smtClean="0">
                <a:solidFill>
                  <a:srgbClr val="17461E"/>
                </a:solidFill>
              </a:rPr>
              <a:t>lbs</a:t>
            </a:r>
            <a:r>
              <a:rPr lang="en-US" sz="2200" dirty="0" smtClean="0">
                <a:solidFill>
                  <a:srgbClr val="17461E"/>
                </a:solidFill>
              </a:rPr>
              <a:t> or 0.1 ton/acre;</a:t>
            </a:r>
            <a:r>
              <a:rPr lang="en-US" sz="2200" b="1" dirty="0" smtClean="0">
                <a:solidFill>
                  <a:srgbClr val="17461E"/>
                </a:solidFill>
              </a:rPr>
              <a:t> IF </a:t>
            </a:r>
            <a:r>
              <a:rPr lang="en-US" sz="2200" dirty="0">
                <a:solidFill>
                  <a:srgbClr val="17461E"/>
                </a:solidFill>
              </a:rPr>
              <a:t>100% of crop </a:t>
            </a:r>
            <a:r>
              <a:rPr lang="en-US" sz="2200" dirty="0" smtClean="0">
                <a:solidFill>
                  <a:srgbClr val="17461E"/>
                </a:solidFill>
              </a:rPr>
              <a:t>had yielded seed, then x4 = </a:t>
            </a:r>
            <a:r>
              <a:rPr lang="en-US" sz="2200" dirty="0">
                <a:solidFill>
                  <a:srgbClr val="17461E"/>
                </a:solidFill>
              </a:rPr>
              <a:t>864 </a:t>
            </a:r>
            <a:r>
              <a:rPr lang="en-US" sz="2200" dirty="0" err="1" smtClean="0">
                <a:solidFill>
                  <a:srgbClr val="17461E"/>
                </a:solidFill>
              </a:rPr>
              <a:t>lbs</a:t>
            </a:r>
            <a:r>
              <a:rPr lang="en-US" sz="2200" dirty="0" smtClean="0">
                <a:solidFill>
                  <a:srgbClr val="17461E"/>
                </a:solidFill>
              </a:rPr>
              <a:t> or 0.4 tons/acre. </a:t>
            </a:r>
            <a:r>
              <a:rPr lang="en-US" sz="2200" b="1" dirty="0" smtClean="0">
                <a:solidFill>
                  <a:srgbClr val="17461E"/>
                </a:solidFill>
              </a:rPr>
              <a:t>IF</a:t>
            </a:r>
            <a:r>
              <a:rPr lang="en-US" sz="2200" dirty="0" smtClean="0">
                <a:solidFill>
                  <a:srgbClr val="17461E"/>
                </a:solidFill>
              </a:rPr>
              <a:t> 2 crops/year, then potential 0.8 tons/acre/year.</a:t>
            </a:r>
          </a:p>
          <a:p>
            <a:pPr lvl="2">
              <a:spcBef>
                <a:spcPts val="0"/>
              </a:spcBef>
              <a:buClr>
                <a:schemeClr val="bg2"/>
              </a:buClr>
              <a:buSzPct val="90000"/>
            </a:pPr>
            <a:endParaRPr lang="en-US" sz="1000" dirty="0" smtClean="0">
              <a:solidFill>
                <a:srgbClr val="17461E"/>
              </a:solidFill>
            </a:endParaRPr>
          </a:p>
          <a:p>
            <a:pPr lvl="2">
              <a:spcBef>
                <a:spcPts val="0"/>
              </a:spcBef>
              <a:buClr>
                <a:schemeClr val="bg2"/>
              </a:buClr>
              <a:buSzPct val="90000"/>
            </a:pPr>
            <a:r>
              <a:rPr lang="en-US" sz="2200" dirty="0" smtClean="0">
                <a:solidFill>
                  <a:srgbClr val="17461E"/>
                </a:solidFill>
              </a:rPr>
              <a:t>Potential </a:t>
            </a:r>
            <a:r>
              <a:rPr lang="en-US" sz="2200" dirty="0">
                <a:solidFill>
                  <a:srgbClr val="17461E"/>
                </a:solidFill>
              </a:rPr>
              <a:t>f</a:t>
            </a:r>
            <a:r>
              <a:rPr lang="en-US" sz="2200" dirty="0" smtClean="0">
                <a:solidFill>
                  <a:srgbClr val="17461E"/>
                </a:solidFill>
              </a:rPr>
              <a:t>iber yield was excellent (max height of 3.3 m/11 </a:t>
            </a:r>
            <a:r>
              <a:rPr lang="en-US" sz="2200" dirty="0" err="1" smtClean="0">
                <a:solidFill>
                  <a:srgbClr val="17461E"/>
                </a:solidFill>
              </a:rPr>
              <a:t>ft</a:t>
            </a:r>
            <a:r>
              <a:rPr lang="en-US" sz="2200" dirty="0" smtClean="0">
                <a:solidFill>
                  <a:srgbClr val="17461E"/>
                </a:solidFill>
              </a:rPr>
              <a:t>)</a:t>
            </a:r>
          </a:p>
          <a:p>
            <a:pPr lvl="2">
              <a:spcBef>
                <a:spcPts val="0"/>
              </a:spcBef>
              <a:buClr>
                <a:schemeClr val="bg2"/>
              </a:buClr>
              <a:buSzPct val="90000"/>
            </a:pPr>
            <a:endParaRPr lang="en-US" sz="1000" dirty="0" smtClean="0">
              <a:solidFill>
                <a:srgbClr val="17461E"/>
              </a:solidFill>
            </a:endParaRPr>
          </a:p>
          <a:p>
            <a:pPr lvl="2">
              <a:spcBef>
                <a:spcPts val="0"/>
              </a:spcBef>
              <a:buClr>
                <a:schemeClr val="bg2"/>
              </a:buClr>
              <a:buSzPct val="90000"/>
            </a:pPr>
            <a:r>
              <a:rPr lang="en-US" sz="2200" dirty="0" smtClean="0">
                <a:solidFill>
                  <a:srgbClr val="17461E"/>
                </a:solidFill>
              </a:rPr>
              <a:t>May </a:t>
            </a:r>
            <a:r>
              <a:rPr lang="en-US" sz="2200" dirty="0">
                <a:solidFill>
                  <a:srgbClr val="17461E"/>
                </a:solidFill>
              </a:rPr>
              <a:t>and June plantings </a:t>
            </a:r>
            <a:r>
              <a:rPr lang="en-US" sz="2200" dirty="0" smtClean="0">
                <a:solidFill>
                  <a:srgbClr val="17461E"/>
                </a:solidFill>
              </a:rPr>
              <a:t>should have </a:t>
            </a:r>
            <a:r>
              <a:rPr lang="en-US" sz="2200" dirty="0">
                <a:solidFill>
                  <a:srgbClr val="17461E"/>
                </a:solidFill>
              </a:rPr>
              <a:t>higher </a:t>
            </a:r>
            <a:r>
              <a:rPr lang="en-US" sz="2200" dirty="0" smtClean="0">
                <a:solidFill>
                  <a:srgbClr val="17461E"/>
                </a:solidFill>
              </a:rPr>
              <a:t>yields (longer photoperiod).</a:t>
            </a:r>
          </a:p>
          <a:p>
            <a:pPr marL="685800" lvl="2" indent="0">
              <a:spcBef>
                <a:spcPts val="0"/>
              </a:spcBef>
              <a:buClr>
                <a:schemeClr val="bg2"/>
              </a:buClr>
              <a:buSzPct val="90000"/>
              <a:buNone/>
            </a:pPr>
            <a:endParaRPr lang="en-US" sz="900" dirty="0" smtClean="0">
              <a:solidFill>
                <a:srgbClr val="17461E"/>
              </a:solidFill>
            </a:endParaRPr>
          </a:p>
          <a:p>
            <a:pPr lvl="4">
              <a:spcBef>
                <a:spcPts val="0"/>
              </a:spcBef>
            </a:pPr>
            <a:endParaRPr lang="en-US" sz="800" dirty="0" smtClean="0">
              <a:solidFill>
                <a:srgbClr val="17461E"/>
              </a:solidFill>
            </a:endParaRPr>
          </a:p>
          <a:p>
            <a:pPr lvl="1">
              <a:spcBef>
                <a:spcPts val="0"/>
              </a:spcBef>
              <a:buClr>
                <a:schemeClr val="bg2"/>
              </a:buClr>
              <a:buSzPct val="90000"/>
              <a:buFont typeface="Wingdings" charset="2"/>
              <a:buChar char="Ø"/>
            </a:pPr>
            <a:r>
              <a:rPr lang="en-US" sz="2400" dirty="0" smtClean="0">
                <a:solidFill>
                  <a:srgbClr val="17461E"/>
                </a:solidFill>
              </a:rPr>
              <a:t>Industry standard seed yields (in general, for all seed cultivars), at 1 crop/year:</a:t>
            </a:r>
          </a:p>
          <a:p>
            <a:pPr lvl="2">
              <a:spcBef>
                <a:spcPts val="0"/>
              </a:spcBef>
              <a:buClr>
                <a:schemeClr val="bg2"/>
              </a:buClr>
              <a:buSzPct val="90000"/>
              <a:buFont typeface="Wingdings" charset="2"/>
              <a:buChar char="Ø"/>
            </a:pPr>
            <a:endParaRPr lang="en-US" sz="600" dirty="0" smtClean="0">
              <a:solidFill>
                <a:srgbClr val="17461E"/>
              </a:solidFill>
            </a:endParaRPr>
          </a:p>
          <a:p>
            <a:pPr lvl="2">
              <a:spcBef>
                <a:spcPts val="0"/>
              </a:spcBef>
              <a:buClr>
                <a:schemeClr val="bg2"/>
              </a:buClr>
              <a:buSzPct val="90000"/>
            </a:pPr>
            <a:r>
              <a:rPr lang="en-US" sz="2200" dirty="0" smtClean="0">
                <a:solidFill>
                  <a:srgbClr val="17461E"/>
                </a:solidFill>
              </a:rPr>
              <a:t>Canada averages 600 - 800 </a:t>
            </a:r>
            <a:r>
              <a:rPr lang="en-US" sz="2200" dirty="0" err="1" smtClean="0">
                <a:solidFill>
                  <a:srgbClr val="17461E"/>
                </a:solidFill>
              </a:rPr>
              <a:t>lbs</a:t>
            </a:r>
            <a:r>
              <a:rPr lang="en-US" sz="2200" dirty="0" smtClean="0">
                <a:solidFill>
                  <a:srgbClr val="17461E"/>
                </a:solidFill>
              </a:rPr>
              <a:t> or 0.3 - 0.4 tons/acre</a:t>
            </a:r>
          </a:p>
          <a:p>
            <a:pPr marL="685800" lvl="2" indent="0">
              <a:spcBef>
                <a:spcPts val="0"/>
              </a:spcBef>
              <a:buClr>
                <a:schemeClr val="bg2"/>
              </a:buClr>
              <a:buSzPct val="90000"/>
              <a:buNone/>
            </a:pPr>
            <a:endParaRPr lang="en-US" sz="800" dirty="0" smtClean="0">
              <a:solidFill>
                <a:srgbClr val="17461E"/>
              </a:solidFill>
            </a:endParaRPr>
          </a:p>
          <a:p>
            <a:pPr lvl="2">
              <a:spcBef>
                <a:spcPts val="0"/>
              </a:spcBef>
              <a:buClr>
                <a:schemeClr val="bg2"/>
              </a:buClr>
              <a:buSzPct val="90000"/>
            </a:pPr>
            <a:r>
              <a:rPr lang="en-US" sz="2200" dirty="0" smtClean="0">
                <a:solidFill>
                  <a:srgbClr val="17461E"/>
                </a:solidFill>
              </a:rPr>
              <a:t>Others claim between 100 </a:t>
            </a:r>
            <a:r>
              <a:rPr lang="mr-IN" sz="2200" dirty="0" smtClean="0">
                <a:solidFill>
                  <a:srgbClr val="17461E"/>
                </a:solidFill>
              </a:rPr>
              <a:t>–</a:t>
            </a:r>
            <a:r>
              <a:rPr lang="en-US" sz="2200" dirty="0" smtClean="0">
                <a:solidFill>
                  <a:srgbClr val="17461E"/>
                </a:solidFill>
              </a:rPr>
              <a:t> 1,200 </a:t>
            </a:r>
            <a:r>
              <a:rPr lang="en-US" sz="2200" dirty="0" err="1" smtClean="0">
                <a:solidFill>
                  <a:srgbClr val="17461E"/>
                </a:solidFill>
              </a:rPr>
              <a:t>lbs</a:t>
            </a:r>
            <a:r>
              <a:rPr lang="en-US" sz="2200" dirty="0" smtClean="0">
                <a:solidFill>
                  <a:srgbClr val="17461E"/>
                </a:solidFill>
              </a:rPr>
              <a:t> ( 0.05 - 0.6 tons) or 1,200 </a:t>
            </a:r>
            <a:r>
              <a:rPr lang="mr-IN" sz="2200" dirty="0" smtClean="0">
                <a:solidFill>
                  <a:srgbClr val="17461E"/>
                </a:solidFill>
              </a:rPr>
              <a:t>–</a:t>
            </a:r>
            <a:r>
              <a:rPr lang="en-US" sz="2200" dirty="0" smtClean="0">
                <a:solidFill>
                  <a:srgbClr val="17461E"/>
                </a:solidFill>
              </a:rPr>
              <a:t> 4,800 </a:t>
            </a:r>
            <a:r>
              <a:rPr lang="en-US" sz="2200" dirty="0" err="1" smtClean="0">
                <a:solidFill>
                  <a:srgbClr val="17461E"/>
                </a:solidFill>
              </a:rPr>
              <a:t>lbs</a:t>
            </a:r>
            <a:r>
              <a:rPr lang="en-US" sz="2200" dirty="0" smtClean="0">
                <a:solidFill>
                  <a:srgbClr val="17461E"/>
                </a:solidFill>
              </a:rPr>
              <a:t> (0.6 - 2.4 tons), depending on the source</a:t>
            </a:r>
            <a:endParaRPr lang="en-US" sz="2200" dirty="0">
              <a:solidFill>
                <a:srgbClr val="17461E"/>
              </a:solidFill>
            </a:endParaRP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69936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Custom 1">
      <a:dk1>
        <a:srgbClr val="1F5D28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513</TotalTime>
  <Words>1405</Words>
  <Application>Microsoft Macintosh PowerPoint</Application>
  <PresentationFormat>On-screen Show (4:3)</PresentationFormat>
  <Paragraphs>189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Breeze</vt:lpstr>
      <vt:lpstr>INDUSTRIAL HEMP  IN HAWAI`I </vt:lpstr>
      <vt:lpstr>WHAT IS INDUSTRIAL HEMP?</vt:lpstr>
      <vt:lpstr>PowerPoint Presentation</vt:lpstr>
      <vt:lpstr>A Brief History of Hemp</vt:lpstr>
      <vt:lpstr>US States With Hemp Legislation and Pilot Programs</vt:lpstr>
      <vt:lpstr>UH-Manoa  Industrial Hemp Projects</vt:lpstr>
      <vt:lpstr>UH-Manoa Project Findings</vt:lpstr>
      <vt:lpstr>UH-Manoa Project Findings</vt:lpstr>
      <vt:lpstr>UH-Manoa Project Findings</vt:lpstr>
      <vt:lpstr>Yuma cultivar available from HDOA</vt:lpstr>
      <vt:lpstr>Rules for Growing Hemp in Hawai`i</vt:lpstr>
      <vt:lpstr>Hemp Informational Resources</vt:lpstr>
    </vt:vector>
  </TitlesOfParts>
  <Company>12Tree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 Hemp in Hawai`i </dc:title>
  <dc:creator>Chance Tom</dc:creator>
  <cp:lastModifiedBy>Chance Tom</cp:lastModifiedBy>
  <cp:revision>113</cp:revision>
  <dcterms:created xsi:type="dcterms:W3CDTF">2018-07-31T06:26:26Z</dcterms:created>
  <dcterms:modified xsi:type="dcterms:W3CDTF">2018-08-14T22:51:57Z</dcterms:modified>
</cp:coreProperties>
</file>